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809" r:id="rId1"/>
  </p:sldMasterIdLst>
  <p:notesMasterIdLst>
    <p:notesMasterId r:id="rId47"/>
  </p:notesMasterIdLst>
  <p:handoutMasterIdLst>
    <p:handoutMasterId r:id="rId48"/>
  </p:handoutMasterIdLst>
  <p:sldIdLst>
    <p:sldId id="256" r:id="rId2"/>
    <p:sldId id="394" r:id="rId3"/>
    <p:sldId id="382" r:id="rId4"/>
    <p:sldId id="294" r:id="rId5"/>
    <p:sldId id="295" r:id="rId6"/>
    <p:sldId id="296" r:id="rId7"/>
    <p:sldId id="410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309" r:id="rId20"/>
    <p:sldId id="326" r:id="rId21"/>
    <p:sldId id="399" r:id="rId22"/>
    <p:sldId id="395" r:id="rId23"/>
    <p:sldId id="398" r:id="rId24"/>
    <p:sldId id="385" r:id="rId25"/>
    <p:sldId id="374" r:id="rId26"/>
    <p:sldId id="375" r:id="rId27"/>
    <p:sldId id="377" r:id="rId28"/>
    <p:sldId id="376" r:id="rId29"/>
    <p:sldId id="384" r:id="rId30"/>
    <p:sldId id="378" r:id="rId31"/>
    <p:sldId id="386" r:id="rId32"/>
    <p:sldId id="387" r:id="rId33"/>
    <p:sldId id="396" r:id="rId34"/>
    <p:sldId id="389" r:id="rId35"/>
    <p:sldId id="390" r:id="rId36"/>
    <p:sldId id="391" r:id="rId37"/>
    <p:sldId id="392" r:id="rId38"/>
    <p:sldId id="406" r:id="rId39"/>
    <p:sldId id="403" r:id="rId40"/>
    <p:sldId id="407" r:id="rId41"/>
    <p:sldId id="408" r:id="rId42"/>
    <p:sldId id="409" r:id="rId43"/>
    <p:sldId id="404" r:id="rId44"/>
    <p:sldId id="405" r:id="rId45"/>
    <p:sldId id="397" r:id="rId46"/>
  </p:sldIdLst>
  <p:sldSz cx="9144000" cy="6858000" type="screen4x3"/>
  <p:notesSz cx="6845300" cy="93964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99933"/>
    <a:srgbClr val="FF9966"/>
    <a:srgbClr val="33CCFF"/>
    <a:srgbClr val="9999FF"/>
    <a:srgbClr val="FF0066"/>
    <a:srgbClr val="669900"/>
    <a:srgbClr val="0033CC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93D49C-EC93-4026-8C9F-51CD977841CC}" v="3" dt="2023-08-10T22:29:01.3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28" autoAdjust="0"/>
    <p:restoredTop sz="93011" autoAdjust="0"/>
  </p:normalViewPr>
  <p:slideViewPr>
    <p:cSldViewPr snapToGrid="0">
      <p:cViewPr varScale="1">
        <p:scale>
          <a:sx n="59" d="100"/>
          <a:sy n="59" d="100"/>
        </p:scale>
        <p:origin x="1013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66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1830" y="-84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u, Xinwen" userId="0e36c28d-7c66-4d23-8c4d-566aefcb51e0" providerId="ADAL" clId="{1084008A-7349-1648-BB32-B30A33C38DB8}"/>
    <pc:docChg chg="undo custSel addSld modSld">
      <pc:chgData name="Fu, Xinwen" userId="0e36c28d-7c66-4d23-8c4d-566aefcb51e0" providerId="ADAL" clId="{1084008A-7349-1648-BB32-B30A33C38DB8}" dt="2022-03-15T15:03:56.548" v="172" actId="207"/>
      <pc:docMkLst>
        <pc:docMk/>
      </pc:docMkLst>
      <pc:sldChg chg="modSp mod">
        <pc:chgData name="Fu, Xinwen" userId="0e36c28d-7c66-4d23-8c4d-566aefcb51e0" providerId="ADAL" clId="{1084008A-7349-1648-BB32-B30A33C38DB8}" dt="2022-03-15T14:29:30.929" v="1" actId="207"/>
        <pc:sldMkLst>
          <pc:docMk/>
          <pc:sldMk cId="529241791" sldId="296"/>
        </pc:sldMkLst>
        <pc:spChg chg="mod">
          <ac:chgData name="Fu, Xinwen" userId="0e36c28d-7c66-4d23-8c4d-566aefcb51e0" providerId="ADAL" clId="{1084008A-7349-1648-BB32-B30A33C38DB8}" dt="2022-03-15T14:29:30.929" v="1" actId="207"/>
          <ac:spMkLst>
            <pc:docMk/>
            <pc:sldMk cId="529241791" sldId="296"/>
            <ac:spMk id="763907" creationId="{00000000-0000-0000-0000-000000000000}"/>
          </ac:spMkLst>
        </pc:spChg>
      </pc:sldChg>
      <pc:sldChg chg="delSp mod">
        <pc:chgData name="Fu, Xinwen" userId="0e36c28d-7c66-4d23-8c4d-566aefcb51e0" providerId="ADAL" clId="{1084008A-7349-1648-BB32-B30A33C38DB8}" dt="2022-03-15T14:59:57.824" v="169" actId="478"/>
        <pc:sldMkLst>
          <pc:docMk/>
          <pc:sldMk cId="638951993" sldId="376"/>
        </pc:sldMkLst>
        <pc:inkChg chg="del">
          <ac:chgData name="Fu, Xinwen" userId="0e36c28d-7c66-4d23-8c4d-566aefcb51e0" providerId="ADAL" clId="{1084008A-7349-1648-BB32-B30A33C38DB8}" dt="2022-03-15T14:59:57.824" v="169" actId="478"/>
          <ac:inkMkLst>
            <pc:docMk/>
            <pc:sldMk cId="638951993" sldId="376"/>
            <ac:inkMk id="4" creationId="{00000000-0000-0000-0000-000000000000}"/>
          </ac:inkMkLst>
        </pc:inkChg>
      </pc:sldChg>
      <pc:sldChg chg="modSp mod">
        <pc:chgData name="Fu, Xinwen" userId="0e36c28d-7c66-4d23-8c4d-566aefcb51e0" providerId="ADAL" clId="{1084008A-7349-1648-BB32-B30A33C38DB8}" dt="2022-03-15T15:01:49.134" v="170" actId="12"/>
        <pc:sldMkLst>
          <pc:docMk/>
          <pc:sldMk cId="298351152" sldId="386"/>
        </pc:sldMkLst>
        <pc:spChg chg="mod">
          <ac:chgData name="Fu, Xinwen" userId="0e36c28d-7c66-4d23-8c4d-566aefcb51e0" providerId="ADAL" clId="{1084008A-7349-1648-BB32-B30A33C38DB8}" dt="2022-03-15T15:01:49.134" v="170" actId="12"/>
          <ac:spMkLst>
            <pc:docMk/>
            <pc:sldMk cId="298351152" sldId="386"/>
            <ac:spMk id="3" creationId="{00000000-0000-0000-0000-000000000000}"/>
          </ac:spMkLst>
        </pc:spChg>
      </pc:sldChg>
      <pc:sldChg chg="modSp mod">
        <pc:chgData name="Fu, Xinwen" userId="0e36c28d-7c66-4d23-8c4d-566aefcb51e0" providerId="ADAL" clId="{1084008A-7349-1648-BB32-B30A33C38DB8}" dt="2022-03-15T14:59:13.297" v="168" actId="1037"/>
        <pc:sldMkLst>
          <pc:docMk/>
          <pc:sldMk cId="3074321599" sldId="399"/>
        </pc:sldMkLst>
        <pc:spChg chg="mod">
          <ac:chgData name="Fu, Xinwen" userId="0e36c28d-7c66-4d23-8c4d-566aefcb51e0" providerId="ADAL" clId="{1084008A-7349-1648-BB32-B30A33C38DB8}" dt="2022-03-15T14:59:13.297" v="168" actId="1037"/>
          <ac:spMkLst>
            <pc:docMk/>
            <pc:sldMk cId="3074321599" sldId="399"/>
            <ac:spMk id="6" creationId="{00000000-0000-0000-0000-000000000000}"/>
          </ac:spMkLst>
        </pc:spChg>
        <pc:picChg chg="mod">
          <ac:chgData name="Fu, Xinwen" userId="0e36c28d-7c66-4d23-8c4d-566aefcb51e0" providerId="ADAL" clId="{1084008A-7349-1648-BB32-B30A33C38DB8}" dt="2022-03-15T14:59:13.297" v="168" actId="1037"/>
          <ac:picMkLst>
            <pc:docMk/>
            <pc:sldMk cId="3074321599" sldId="399"/>
            <ac:picMk id="4" creationId="{00000000-0000-0000-0000-000000000000}"/>
          </ac:picMkLst>
        </pc:picChg>
        <pc:picChg chg="mod">
          <ac:chgData name="Fu, Xinwen" userId="0e36c28d-7c66-4d23-8c4d-566aefcb51e0" providerId="ADAL" clId="{1084008A-7349-1648-BB32-B30A33C38DB8}" dt="2022-03-15T14:59:13.297" v="168" actId="1037"/>
          <ac:picMkLst>
            <pc:docMk/>
            <pc:sldMk cId="3074321599" sldId="399"/>
            <ac:picMk id="5" creationId="{00000000-0000-0000-0000-000000000000}"/>
          </ac:picMkLst>
        </pc:picChg>
      </pc:sldChg>
      <pc:sldChg chg="modSp mod">
        <pc:chgData name="Fu, Xinwen" userId="0e36c28d-7c66-4d23-8c4d-566aefcb51e0" providerId="ADAL" clId="{1084008A-7349-1648-BB32-B30A33C38DB8}" dt="2022-03-15T15:03:56.548" v="172" actId="207"/>
        <pc:sldMkLst>
          <pc:docMk/>
          <pc:sldMk cId="3303652163" sldId="408"/>
        </pc:sldMkLst>
        <pc:spChg chg="mod">
          <ac:chgData name="Fu, Xinwen" userId="0e36c28d-7c66-4d23-8c4d-566aefcb51e0" providerId="ADAL" clId="{1084008A-7349-1648-BB32-B30A33C38DB8}" dt="2022-03-15T15:03:56.548" v="172" actId="207"/>
          <ac:spMkLst>
            <pc:docMk/>
            <pc:sldMk cId="3303652163" sldId="408"/>
            <ac:spMk id="3" creationId="{00000000-0000-0000-0000-000000000000}"/>
          </ac:spMkLst>
        </pc:spChg>
      </pc:sldChg>
      <pc:sldChg chg="modSp new mod">
        <pc:chgData name="Fu, Xinwen" userId="0e36c28d-7c66-4d23-8c4d-566aefcb51e0" providerId="ADAL" clId="{1084008A-7349-1648-BB32-B30A33C38DB8}" dt="2022-03-15T14:46:32.243" v="128"/>
        <pc:sldMkLst>
          <pc:docMk/>
          <pc:sldMk cId="125494757" sldId="410"/>
        </pc:sldMkLst>
        <pc:spChg chg="mod">
          <ac:chgData name="Fu, Xinwen" userId="0e36c28d-7c66-4d23-8c4d-566aefcb51e0" providerId="ADAL" clId="{1084008A-7349-1648-BB32-B30A33C38DB8}" dt="2022-03-15T14:45:40.736" v="65" actId="20577"/>
          <ac:spMkLst>
            <pc:docMk/>
            <pc:sldMk cId="125494757" sldId="410"/>
            <ac:spMk id="2" creationId="{A5F27493-5814-7F4D-8075-B1BB2D8AE020}"/>
          </ac:spMkLst>
        </pc:spChg>
        <pc:spChg chg="mod">
          <ac:chgData name="Fu, Xinwen" userId="0e36c28d-7c66-4d23-8c4d-566aefcb51e0" providerId="ADAL" clId="{1084008A-7349-1648-BB32-B30A33C38DB8}" dt="2022-03-15T14:46:32.243" v="128"/>
          <ac:spMkLst>
            <pc:docMk/>
            <pc:sldMk cId="125494757" sldId="410"/>
            <ac:spMk id="3" creationId="{368FFA6A-AE2E-AB44-876A-90BA171CE3B0}"/>
          </ac:spMkLst>
        </pc:spChg>
      </pc:sldChg>
    </pc:docChg>
  </pc:docChgLst>
  <pc:docChgLst>
    <pc:chgData name="Fu, Xinwen" userId="0e36c28d-7c66-4d23-8c4d-566aefcb51e0" providerId="ADAL" clId="{EB655BF2-7FAA-F247-A16E-8119667CBC42}"/>
    <pc:docChg chg="undo custSel modSld">
      <pc:chgData name="Fu, Xinwen" userId="0e36c28d-7c66-4d23-8c4d-566aefcb51e0" providerId="ADAL" clId="{EB655BF2-7FAA-F247-A16E-8119667CBC42}" dt="2022-03-15T18:57:37.975" v="104" actId="20577"/>
      <pc:docMkLst>
        <pc:docMk/>
      </pc:docMkLst>
      <pc:sldChg chg="modSp mod">
        <pc:chgData name="Fu, Xinwen" userId="0e36c28d-7c66-4d23-8c4d-566aefcb51e0" providerId="ADAL" clId="{EB655BF2-7FAA-F247-A16E-8119667CBC42}" dt="2022-03-15T18:01:15.871" v="49" actId="1035"/>
        <pc:sldMkLst>
          <pc:docMk/>
          <pc:sldMk cId="0" sldId="256"/>
        </pc:sldMkLst>
        <pc:spChg chg="mod">
          <ac:chgData name="Fu, Xinwen" userId="0e36c28d-7c66-4d23-8c4d-566aefcb51e0" providerId="ADAL" clId="{EB655BF2-7FAA-F247-A16E-8119667CBC42}" dt="2022-03-15T18:01:15.871" v="49" actId="1035"/>
          <ac:spMkLst>
            <pc:docMk/>
            <pc:sldMk cId="0" sldId="256"/>
            <ac:spMk id="4099" creationId="{00000000-0000-0000-0000-000000000000}"/>
          </ac:spMkLst>
        </pc:spChg>
      </pc:sldChg>
      <pc:sldChg chg="modSp mod">
        <pc:chgData name="Fu, Xinwen" userId="0e36c28d-7c66-4d23-8c4d-566aefcb51e0" providerId="ADAL" clId="{EB655BF2-7FAA-F247-A16E-8119667CBC42}" dt="2022-03-15T18:57:37.975" v="104" actId="20577"/>
        <pc:sldMkLst>
          <pc:docMk/>
          <pc:sldMk cId="953776516" sldId="374"/>
        </pc:sldMkLst>
        <pc:spChg chg="mod">
          <ac:chgData name="Fu, Xinwen" userId="0e36c28d-7c66-4d23-8c4d-566aefcb51e0" providerId="ADAL" clId="{EB655BF2-7FAA-F247-A16E-8119667CBC42}" dt="2022-03-15T18:57:37.975" v="104" actId="20577"/>
          <ac:spMkLst>
            <pc:docMk/>
            <pc:sldMk cId="953776516" sldId="374"/>
            <ac:spMk id="8" creationId="{00000000-0000-0000-0000-000000000000}"/>
          </ac:spMkLst>
        </pc:spChg>
        <pc:spChg chg="mod">
          <ac:chgData name="Fu, Xinwen" userId="0e36c28d-7c66-4d23-8c4d-566aefcb51e0" providerId="ADAL" clId="{EB655BF2-7FAA-F247-A16E-8119667CBC42}" dt="2022-03-15T18:55:58.415" v="68" actId="20577"/>
          <ac:spMkLst>
            <pc:docMk/>
            <pc:sldMk cId="953776516" sldId="374"/>
            <ac:spMk id="11" creationId="{00000000-0000-0000-0000-000000000000}"/>
          </ac:spMkLst>
        </pc:spChg>
        <pc:spChg chg="mod">
          <ac:chgData name="Fu, Xinwen" userId="0e36c28d-7c66-4d23-8c4d-566aefcb51e0" providerId="ADAL" clId="{EB655BF2-7FAA-F247-A16E-8119667CBC42}" dt="2022-03-15T18:55:44.054" v="55" actId="20577"/>
          <ac:spMkLst>
            <pc:docMk/>
            <pc:sldMk cId="953776516" sldId="374"/>
            <ac:spMk id="13" creationId="{00000000-0000-0000-0000-000000000000}"/>
          </ac:spMkLst>
        </pc:spChg>
        <pc:spChg chg="mod">
          <ac:chgData name="Fu, Xinwen" userId="0e36c28d-7c66-4d23-8c4d-566aefcb51e0" providerId="ADAL" clId="{EB655BF2-7FAA-F247-A16E-8119667CBC42}" dt="2022-03-15T18:56:15.857" v="75" actId="20577"/>
          <ac:spMkLst>
            <pc:docMk/>
            <pc:sldMk cId="953776516" sldId="374"/>
            <ac:spMk id="31" creationId="{00000000-0000-0000-0000-000000000000}"/>
          </ac:spMkLst>
        </pc:spChg>
        <pc:spChg chg="mod">
          <ac:chgData name="Fu, Xinwen" userId="0e36c28d-7c66-4d23-8c4d-566aefcb51e0" providerId="ADAL" clId="{EB655BF2-7FAA-F247-A16E-8119667CBC42}" dt="2022-03-15T18:57:12.965" v="95" actId="20577"/>
          <ac:spMkLst>
            <pc:docMk/>
            <pc:sldMk cId="953776516" sldId="374"/>
            <ac:spMk id="44" creationId="{00000000-0000-0000-0000-000000000000}"/>
          </ac:spMkLst>
        </pc:spChg>
      </pc:sldChg>
    </pc:docChg>
  </pc:docChgLst>
  <pc:docChgLst>
    <pc:chgData name="Fu, Xinwen" userId="0e36c28d-7c66-4d23-8c4d-566aefcb51e0" providerId="ADAL" clId="{A6BCB696-C4D5-9441-BE8D-3818E7DF6CB4}"/>
    <pc:docChg chg="undo custSel modSld">
      <pc:chgData name="Fu, Xinwen" userId="0e36c28d-7c66-4d23-8c4d-566aefcb51e0" providerId="ADAL" clId="{A6BCB696-C4D5-9441-BE8D-3818E7DF6CB4}" dt="2023-03-23T15:42:37.591" v="43" actId="478"/>
      <pc:docMkLst>
        <pc:docMk/>
      </pc:docMkLst>
      <pc:sldChg chg="modSp mod">
        <pc:chgData name="Fu, Xinwen" userId="0e36c28d-7c66-4d23-8c4d-566aefcb51e0" providerId="ADAL" clId="{A6BCB696-C4D5-9441-BE8D-3818E7DF6CB4}" dt="2023-03-23T15:38:15.564" v="11" actId="14100"/>
        <pc:sldMkLst>
          <pc:docMk/>
          <pc:sldMk cId="955268331" sldId="305"/>
        </pc:sldMkLst>
        <pc:spChg chg="mod">
          <ac:chgData name="Fu, Xinwen" userId="0e36c28d-7c66-4d23-8c4d-566aefcb51e0" providerId="ADAL" clId="{A6BCB696-C4D5-9441-BE8D-3818E7DF6CB4}" dt="2023-03-23T15:38:15.564" v="11" actId="14100"/>
          <ac:spMkLst>
            <pc:docMk/>
            <pc:sldMk cId="955268331" sldId="305"/>
            <ac:spMk id="3" creationId="{00000000-0000-0000-0000-000000000000}"/>
          </ac:spMkLst>
        </pc:spChg>
        <pc:spChg chg="mod">
          <ac:chgData name="Fu, Xinwen" userId="0e36c28d-7c66-4d23-8c4d-566aefcb51e0" providerId="ADAL" clId="{A6BCB696-C4D5-9441-BE8D-3818E7DF6CB4}" dt="2023-03-23T15:37:40.119" v="3" actId="14100"/>
          <ac:spMkLst>
            <pc:docMk/>
            <pc:sldMk cId="955268331" sldId="305"/>
            <ac:spMk id="22531" creationId="{00000000-0000-0000-0000-000000000000}"/>
          </ac:spMkLst>
        </pc:spChg>
      </pc:sldChg>
      <pc:sldChg chg="addSp modSp mod">
        <pc:chgData name="Fu, Xinwen" userId="0e36c28d-7c66-4d23-8c4d-566aefcb51e0" providerId="ADAL" clId="{A6BCB696-C4D5-9441-BE8D-3818E7DF6CB4}" dt="2023-03-23T15:40:10.864" v="38" actId="1076"/>
        <pc:sldMkLst>
          <pc:docMk/>
          <pc:sldMk cId="953776516" sldId="374"/>
        </pc:sldMkLst>
        <pc:spChg chg="add mod">
          <ac:chgData name="Fu, Xinwen" userId="0e36c28d-7c66-4d23-8c4d-566aefcb51e0" providerId="ADAL" clId="{A6BCB696-C4D5-9441-BE8D-3818E7DF6CB4}" dt="2023-03-23T15:39:48.680" v="29" actId="207"/>
          <ac:spMkLst>
            <pc:docMk/>
            <pc:sldMk cId="953776516" sldId="374"/>
            <ac:spMk id="17" creationId="{10BA7E7A-7825-597F-1897-CF50B7BD0DC0}"/>
          </ac:spMkLst>
        </pc:spChg>
        <pc:spChg chg="add mod">
          <ac:chgData name="Fu, Xinwen" userId="0e36c28d-7c66-4d23-8c4d-566aefcb51e0" providerId="ADAL" clId="{A6BCB696-C4D5-9441-BE8D-3818E7DF6CB4}" dt="2023-03-23T15:40:10.864" v="38" actId="1076"/>
          <ac:spMkLst>
            <pc:docMk/>
            <pc:sldMk cId="953776516" sldId="374"/>
            <ac:spMk id="18" creationId="{43163F55-D3BF-0106-922C-957DCAEB3B10}"/>
          </ac:spMkLst>
        </pc:spChg>
      </pc:sldChg>
      <pc:sldChg chg="delSp mod">
        <pc:chgData name="Fu, Xinwen" userId="0e36c28d-7c66-4d23-8c4d-566aefcb51e0" providerId="ADAL" clId="{A6BCB696-C4D5-9441-BE8D-3818E7DF6CB4}" dt="2023-03-23T15:40:17.772" v="39" actId="478"/>
        <pc:sldMkLst>
          <pc:docMk/>
          <pc:sldMk cId="1303963204" sldId="375"/>
        </pc:sldMkLst>
        <pc:inkChg chg="del">
          <ac:chgData name="Fu, Xinwen" userId="0e36c28d-7c66-4d23-8c4d-566aefcb51e0" providerId="ADAL" clId="{A6BCB696-C4D5-9441-BE8D-3818E7DF6CB4}" dt="2023-03-23T15:40:17.772" v="39" actId="478"/>
          <ac:inkMkLst>
            <pc:docMk/>
            <pc:sldMk cId="1303963204" sldId="375"/>
            <ac:inkMk id="4" creationId="{00000000-0000-0000-0000-000000000000}"/>
          </ac:inkMkLst>
        </pc:inkChg>
      </pc:sldChg>
      <pc:sldChg chg="delSp mod">
        <pc:chgData name="Fu, Xinwen" userId="0e36c28d-7c66-4d23-8c4d-566aefcb51e0" providerId="ADAL" clId="{A6BCB696-C4D5-9441-BE8D-3818E7DF6CB4}" dt="2023-03-23T15:40:23.307" v="40" actId="478"/>
        <pc:sldMkLst>
          <pc:docMk/>
          <pc:sldMk cId="1447911351" sldId="377"/>
        </pc:sldMkLst>
        <pc:inkChg chg="del">
          <ac:chgData name="Fu, Xinwen" userId="0e36c28d-7c66-4d23-8c4d-566aefcb51e0" providerId="ADAL" clId="{A6BCB696-C4D5-9441-BE8D-3818E7DF6CB4}" dt="2023-03-23T15:40:23.307" v="40" actId="478"/>
          <ac:inkMkLst>
            <pc:docMk/>
            <pc:sldMk cId="1447911351" sldId="377"/>
            <ac:inkMk id="5" creationId="{00000000-0000-0000-0000-000000000000}"/>
          </ac:inkMkLst>
        </pc:inkChg>
      </pc:sldChg>
      <pc:sldChg chg="delSp mod">
        <pc:chgData name="Fu, Xinwen" userId="0e36c28d-7c66-4d23-8c4d-566aefcb51e0" providerId="ADAL" clId="{A6BCB696-C4D5-9441-BE8D-3818E7DF6CB4}" dt="2023-03-23T15:38:54.918" v="13" actId="478"/>
        <pc:sldMkLst>
          <pc:docMk/>
          <pc:sldMk cId="537797405" sldId="385"/>
        </pc:sldMkLst>
        <pc:inkChg chg="del">
          <ac:chgData name="Fu, Xinwen" userId="0e36c28d-7c66-4d23-8c4d-566aefcb51e0" providerId="ADAL" clId="{A6BCB696-C4D5-9441-BE8D-3818E7DF6CB4}" dt="2023-03-23T15:38:54.918" v="13" actId="478"/>
          <ac:inkMkLst>
            <pc:docMk/>
            <pc:sldMk cId="537797405" sldId="385"/>
            <ac:inkMk id="15" creationId="{00000000-0000-0000-0000-000000000000}"/>
          </ac:inkMkLst>
        </pc:inkChg>
        <pc:inkChg chg="del">
          <ac:chgData name="Fu, Xinwen" userId="0e36c28d-7c66-4d23-8c4d-566aefcb51e0" providerId="ADAL" clId="{A6BCB696-C4D5-9441-BE8D-3818E7DF6CB4}" dt="2023-03-23T15:38:53.672" v="12" actId="478"/>
          <ac:inkMkLst>
            <pc:docMk/>
            <pc:sldMk cId="537797405" sldId="385"/>
            <ac:inkMk id="16" creationId="{00000000-0000-0000-0000-000000000000}"/>
          </ac:inkMkLst>
        </pc:inkChg>
      </pc:sldChg>
      <pc:sldChg chg="delSp mod">
        <pc:chgData name="Fu, Xinwen" userId="0e36c28d-7c66-4d23-8c4d-566aefcb51e0" providerId="ADAL" clId="{A6BCB696-C4D5-9441-BE8D-3818E7DF6CB4}" dt="2023-03-23T15:41:38.613" v="41" actId="478"/>
        <pc:sldMkLst>
          <pc:docMk/>
          <pc:sldMk cId="1628648280" sldId="387"/>
        </pc:sldMkLst>
        <pc:inkChg chg="del">
          <ac:chgData name="Fu, Xinwen" userId="0e36c28d-7c66-4d23-8c4d-566aefcb51e0" providerId="ADAL" clId="{A6BCB696-C4D5-9441-BE8D-3818E7DF6CB4}" dt="2023-03-23T15:41:38.613" v="41" actId="478"/>
          <ac:inkMkLst>
            <pc:docMk/>
            <pc:sldMk cId="1628648280" sldId="387"/>
            <ac:inkMk id="4" creationId="{00000000-0000-0000-0000-000000000000}"/>
          </ac:inkMkLst>
        </pc:inkChg>
      </pc:sldChg>
      <pc:sldChg chg="delSp modSp mod">
        <pc:chgData name="Fu, Xinwen" userId="0e36c28d-7c66-4d23-8c4d-566aefcb51e0" providerId="ADAL" clId="{A6BCB696-C4D5-9441-BE8D-3818E7DF6CB4}" dt="2023-03-23T15:42:37.591" v="43" actId="478"/>
        <pc:sldMkLst>
          <pc:docMk/>
          <pc:sldMk cId="2834414426" sldId="403"/>
        </pc:sldMkLst>
        <pc:inkChg chg="del mod">
          <ac:chgData name="Fu, Xinwen" userId="0e36c28d-7c66-4d23-8c4d-566aefcb51e0" providerId="ADAL" clId="{A6BCB696-C4D5-9441-BE8D-3818E7DF6CB4}" dt="2023-03-23T15:42:37.591" v="43" actId="478"/>
          <ac:inkMkLst>
            <pc:docMk/>
            <pc:sldMk cId="2834414426" sldId="403"/>
            <ac:inkMk id="5" creationId="{00000000-0000-0000-0000-000000000000}"/>
          </ac:inkMkLst>
        </pc:inkChg>
      </pc:sldChg>
    </pc:docChg>
  </pc:docChgLst>
  <pc:docChgLst>
    <pc:chgData name="Fu, Xinwen" userId="0e36c28d-7c66-4d23-8c4d-566aefcb51e0" providerId="ADAL" clId="{E393D49C-EC93-4026-8C9F-51CD977841CC}"/>
    <pc:docChg chg="modSld">
      <pc:chgData name="Fu, Xinwen" userId="0e36c28d-7c66-4d23-8c4d-566aefcb51e0" providerId="ADAL" clId="{E393D49C-EC93-4026-8C9F-51CD977841CC}" dt="2023-08-10T22:29:01.300" v="7" actId="164"/>
      <pc:docMkLst>
        <pc:docMk/>
      </pc:docMkLst>
      <pc:sldChg chg="addSp modSp">
        <pc:chgData name="Fu, Xinwen" userId="0e36c28d-7c66-4d23-8c4d-566aefcb51e0" providerId="ADAL" clId="{E393D49C-EC93-4026-8C9F-51CD977841CC}" dt="2023-08-08T23:40:52.217" v="1" actId="164"/>
        <pc:sldMkLst>
          <pc:docMk/>
          <pc:sldMk cId="647443031" sldId="294"/>
        </pc:sldMkLst>
        <pc:spChg chg="mod">
          <ac:chgData name="Fu, Xinwen" userId="0e36c28d-7c66-4d23-8c4d-566aefcb51e0" providerId="ADAL" clId="{E393D49C-EC93-4026-8C9F-51CD977841CC}" dt="2023-08-08T23:40:52.217" v="1" actId="164"/>
          <ac:spMkLst>
            <pc:docMk/>
            <pc:sldMk cId="647443031" sldId="294"/>
            <ac:spMk id="758787" creationId="{00000000-0000-0000-0000-000000000000}"/>
          </ac:spMkLst>
        </pc:spChg>
        <pc:spChg chg="mod">
          <ac:chgData name="Fu, Xinwen" userId="0e36c28d-7c66-4d23-8c4d-566aefcb51e0" providerId="ADAL" clId="{E393D49C-EC93-4026-8C9F-51CD977841CC}" dt="2023-08-08T23:40:52.217" v="1" actId="164"/>
          <ac:spMkLst>
            <pc:docMk/>
            <pc:sldMk cId="647443031" sldId="294"/>
            <ac:spMk id="758788" creationId="{00000000-0000-0000-0000-000000000000}"/>
          </ac:spMkLst>
        </pc:spChg>
        <pc:spChg chg="mod">
          <ac:chgData name="Fu, Xinwen" userId="0e36c28d-7c66-4d23-8c4d-566aefcb51e0" providerId="ADAL" clId="{E393D49C-EC93-4026-8C9F-51CD977841CC}" dt="2023-08-08T23:40:52.217" v="1" actId="164"/>
          <ac:spMkLst>
            <pc:docMk/>
            <pc:sldMk cId="647443031" sldId="294"/>
            <ac:spMk id="758789" creationId="{00000000-0000-0000-0000-000000000000}"/>
          </ac:spMkLst>
        </pc:spChg>
        <pc:spChg chg="mod">
          <ac:chgData name="Fu, Xinwen" userId="0e36c28d-7c66-4d23-8c4d-566aefcb51e0" providerId="ADAL" clId="{E393D49C-EC93-4026-8C9F-51CD977841CC}" dt="2023-08-08T23:40:52.217" v="1" actId="164"/>
          <ac:spMkLst>
            <pc:docMk/>
            <pc:sldMk cId="647443031" sldId="294"/>
            <ac:spMk id="758790" creationId="{00000000-0000-0000-0000-000000000000}"/>
          </ac:spMkLst>
        </pc:spChg>
        <pc:spChg chg="mod">
          <ac:chgData name="Fu, Xinwen" userId="0e36c28d-7c66-4d23-8c4d-566aefcb51e0" providerId="ADAL" clId="{E393D49C-EC93-4026-8C9F-51CD977841CC}" dt="2023-08-08T23:40:52.217" v="1" actId="164"/>
          <ac:spMkLst>
            <pc:docMk/>
            <pc:sldMk cId="647443031" sldId="294"/>
            <ac:spMk id="758791" creationId="{00000000-0000-0000-0000-000000000000}"/>
          </ac:spMkLst>
        </pc:spChg>
        <pc:spChg chg="mod">
          <ac:chgData name="Fu, Xinwen" userId="0e36c28d-7c66-4d23-8c4d-566aefcb51e0" providerId="ADAL" clId="{E393D49C-EC93-4026-8C9F-51CD977841CC}" dt="2023-08-08T23:40:52.217" v="1" actId="164"/>
          <ac:spMkLst>
            <pc:docMk/>
            <pc:sldMk cId="647443031" sldId="294"/>
            <ac:spMk id="758793" creationId="{00000000-0000-0000-0000-000000000000}"/>
          </ac:spMkLst>
        </pc:spChg>
        <pc:grpChg chg="add mod">
          <ac:chgData name="Fu, Xinwen" userId="0e36c28d-7c66-4d23-8c4d-566aefcb51e0" providerId="ADAL" clId="{E393D49C-EC93-4026-8C9F-51CD977841CC}" dt="2023-08-08T23:40:52.217" v="1" actId="164"/>
          <ac:grpSpMkLst>
            <pc:docMk/>
            <pc:sldMk cId="647443031" sldId="294"/>
            <ac:grpSpMk id="2" creationId="{76FA5DBA-4AA5-EDCE-A648-8D4E3AB37242}"/>
          </ac:grpSpMkLst>
        </pc:grpChg>
      </pc:sldChg>
      <pc:sldChg chg="addSp modSp mod modAnim">
        <pc:chgData name="Fu, Xinwen" userId="0e36c28d-7c66-4d23-8c4d-566aefcb51e0" providerId="ADAL" clId="{E393D49C-EC93-4026-8C9F-51CD977841CC}" dt="2023-08-10T22:29:01.300" v="7" actId="164"/>
        <pc:sldMkLst>
          <pc:docMk/>
          <pc:sldMk cId="1908872100" sldId="378"/>
        </pc:sldMkLst>
        <pc:spChg chg="mod">
          <ac:chgData name="Fu, Xinwen" userId="0e36c28d-7c66-4d23-8c4d-566aefcb51e0" providerId="ADAL" clId="{E393D49C-EC93-4026-8C9F-51CD977841CC}" dt="2023-08-10T22:29:01.300" v="7" actId="164"/>
          <ac:spMkLst>
            <pc:docMk/>
            <pc:sldMk cId="1908872100" sldId="378"/>
            <ac:spMk id="4" creationId="{00000000-0000-0000-0000-000000000000}"/>
          </ac:spMkLst>
        </pc:spChg>
        <pc:spChg chg="mod">
          <ac:chgData name="Fu, Xinwen" userId="0e36c28d-7c66-4d23-8c4d-566aefcb51e0" providerId="ADAL" clId="{E393D49C-EC93-4026-8C9F-51CD977841CC}" dt="2023-08-10T22:29:01.300" v="7" actId="164"/>
          <ac:spMkLst>
            <pc:docMk/>
            <pc:sldMk cId="1908872100" sldId="378"/>
            <ac:spMk id="5" creationId="{00000000-0000-0000-0000-000000000000}"/>
          </ac:spMkLst>
        </pc:spChg>
        <pc:spChg chg="mod">
          <ac:chgData name="Fu, Xinwen" userId="0e36c28d-7c66-4d23-8c4d-566aefcb51e0" providerId="ADAL" clId="{E393D49C-EC93-4026-8C9F-51CD977841CC}" dt="2023-08-10T22:29:01.300" v="7" actId="164"/>
          <ac:spMkLst>
            <pc:docMk/>
            <pc:sldMk cId="1908872100" sldId="378"/>
            <ac:spMk id="6" creationId="{00000000-0000-0000-0000-000000000000}"/>
          </ac:spMkLst>
        </pc:spChg>
        <pc:spChg chg="mod">
          <ac:chgData name="Fu, Xinwen" userId="0e36c28d-7c66-4d23-8c4d-566aefcb51e0" providerId="ADAL" clId="{E393D49C-EC93-4026-8C9F-51CD977841CC}" dt="2023-08-10T22:29:01.300" v="7" actId="164"/>
          <ac:spMkLst>
            <pc:docMk/>
            <pc:sldMk cId="1908872100" sldId="378"/>
            <ac:spMk id="7" creationId="{00000000-0000-0000-0000-000000000000}"/>
          </ac:spMkLst>
        </pc:spChg>
        <pc:spChg chg="mod">
          <ac:chgData name="Fu, Xinwen" userId="0e36c28d-7c66-4d23-8c4d-566aefcb51e0" providerId="ADAL" clId="{E393D49C-EC93-4026-8C9F-51CD977841CC}" dt="2023-08-10T22:29:01.300" v="7" actId="164"/>
          <ac:spMkLst>
            <pc:docMk/>
            <pc:sldMk cId="1908872100" sldId="378"/>
            <ac:spMk id="8" creationId="{00000000-0000-0000-0000-000000000000}"/>
          </ac:spMkLst>
        </pc:spChg>
        <pc:grpChg chg="add mod">
          <ac:chgData name="Fu, Xinwen" userId="0e36c28d-7c66-4d23-8c4d-566aefcb51e0" providerId="ADAL" clId="{E393D49C-EC93-4026-8C9F-51CD977841CC}" dt="2023-08-10T22:29:01.300" v="7" actId="164"/>
          <ac:grpSpMkLst>
            <pc:docMk/>
            <pc:sldMk cId="1908872100" sldId="378"/>
            <ac:grpSpMk id="3" creationId="{5A061224-DF22-67E1-1F1A-0A05FCE4B35B}"/>
          </ac:grpSpMkLst>
        </pc:grpChg>
        <pc:grpChg chg="mod">
          <ac:chgData name="Fu, Xinwen" userId="0e36c28d-7c66-4d23-8c4d-566aefcb51e0" providerId="ADAL" clId="{E393D49C-EC93-4026-8C9F-51CD977841CC}" dt="2023-08-10T22:29:01.300" v="7" actId="164"/>
          <ac:grpSpMkLst>
            <pc:docMk/>
            <pc:sldMk cId="1908872100" sldId="378"/>
            <ac:grpSpMk id="32" creationId="{00000000-0000-0000-0000-000000000000}"/>
          </ac:grpSpMkLst>
        </pc:grpChg>
        <pc:grpChg chg="mod">
          <ac:chgData name="Fu, Xinwen" userId="0e36c28d-7c66-4d23-8c4d-566aefcb51e0" providerId="ADAL" clId="{E393D49C-EC93-4026-8C9F-51CD977841CC}" dt="2023-08-10T22:29:01.300" v="7" actId="164"/>
          <ac:grpSpMkLst>
            <pc:docMk/>
            <pc:sldMk cId="1908872100" sldId="378"/>
            <ac:grpSpMk id="33" creationId="{00000000-0000-0000-0000-000000000000}"/>
          </ac:grpSpMkLst>
        </pc:grpChg>
        <pc:grpChg chg="mod">
          <ac:chgData name="Fu, Xinwen" userId="0e36c28d-7c66-4d23-8c4d-566aefcb51e0" providerId="ADAL" clId="{E393D49C-EC93-4026-8C9F-51CD977841CC}" dt="2023-08-10T22:29:01.300" v="7" actId="164"/>
          <ac:grpSpMkLst>
            <pc:docMk/>
            <pc:sldMk cId="1908872100" sldId="378"/>
            <ac:grpSpMk id="34" creationId="{00000000-0000-0000-0000-000000000000}"/>
          </ac:grpSpMkLst>
        </pc:grpChg>
        <pc:grpChg chg="mod">
          <ac:chgData name="Fu, Xinwen" userId="0e36c28d-7c66-4d23-8c4d-566aefcb51e0" providerId="ADAL" clId="{E393D49C-EC93-4026-8C9F-51CD977841CC}" dt="2023-08-10T22:29:01.300" v="7" actId="164"/>
          <ac:grpSpMkLst>
            <pc:docMk/>
            <pc:sldMk cId="1908872100" sldId="378"/>
            <ac:grpSpMk id="35" creationId="{00000000-0000-0000-0000-000000000000}"/>
          </ac:grpSpMkLst>
        </pc:grpChg>
        <pc:grpChg chg="mod">
          <ac:chgData name="Fu, Xinwen" userId="0e36c28d-7c66-4d23-8c4d-566aefcb51e0" providerId="ADAL" clId="{E393D49C-EC93-4026-8C9F-51CD977841CC}" dt="2023-08-10T22:29:01.300" v="7" actId="164"/>
          <ac:grpSpMkLst>
            <pc:docMk/>
            <pc:sldMk cId="1908872100" sldId="378"/>
            <ac:grpSpMk id="36" creationId="{00000000-0000-0000-0000-000000000000}"/>
          </ac:grpSpMkLst>
        </pc:grpChg>
        <pc:grpChg chg="mod">
          <ac:chgData name="Fu, Xinwen" userId="0e36c28d-7c66-4d23-8c4d-566aefcb51e0" providerId="ADAL" clId="{E393D49C-EC93-4026-8C9F-51CD977841CC}" dt="2023-08-10T22:29:01.300" v="7" actId="164"/>
          <ac:grpSpMkLst>
            <pc:docMk/>
            <pc:sldMk cId="1908872100" sldId="378"/>
            <ac:grpSpMk id="37" creationId="{00000000-0000-0000-0000-000000000000}"/>
          </ac:grpSpMkLst>
        </pc:gr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7FEF89AF-54E3-440D-8ED0-996414AFF84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60171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8T20:06:38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2876 12305 17 0,'-8'-1'53'0,"8"1"-1"0,0 0-10 0,0 0-4 0,0 0 0 15,0 0-6-15,0 0-1 0,0 0-5 16,0 0-8-16,0 0 1 0,0 0 13 0,0 0 9 16,18 3 12-16,-9-3-7 0,3 3-5 0,3-2-4 15,-2 0 6-15,8 4-9 0,7-3-1 0,1 2 2 16,5-4 3-16,2 0-5 0,1 0 0 0,22-2 10 0,0-2 1 16,2-1 6-16,7 0-11 0,24-1-2 15,-30 1-10-15,1 0-3 0,2 4 1 0,-1 0-3 16,1 2-5-16,-2-1-3 0,-8-2 0 0,1 0 3 15,0 2 2-15,-3 3-7 0,-16 1-2 0,0 1-7 0,-3 2-19 16,1-2-7-16,-3 3-29 0,-3 0-23 0,-1 6-27 16,-10-3-67-16,-1 9-184 0,-6-6 82 0</inkml:trace>
</inkml:ink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tif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17725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8100" y="1174750"/>
            <a:ext cx="4229100" cy="3171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4213" y="4522788"/>
            <a:ext cx="5476875" cy="369887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stackoverflow.com</a:t>
            </a:r>
            <a:r>
              <a:rPr lang="en-US" dirty="0"/>
              <a:t>/questions/32341518/how-to-make-an-http-get-request-manually-with-</a:t>
            </a:r>
            <a:r>
              <a:rPr lang="en-US" dirty="0" err="1"/>
              <a:t>netcat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994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8100" y="1174750"/>
            <a:ext cx="4229100" cy="3171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4213" y="4522788"/>
            <a:ext cx="5476875" cy="369887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Spoke (from </a:t>
            </a:r>
            <a:r>
              <a:rPr lang="en-US" dirty="0" err="1"/>
              <a:t>www.m-w.com</a:t>
            </a:r>
            <a:r>
              <a:rPr lang="en-US" dirty="0"/>
              <a:t>)</a:t>
            </a:r>
          </a:p>
          <a:p>
            <a:pPr marL="342900" indent="-342900">
              <a:buAutoNum type="arabicPeriod"/>
            </a:pPr>
            <a:r>
              <a:rPr lang="en-US" dirty="0"/>
              <a:t>a. any of the small radiating bars inserted in the hub of a wheel to support the rim</a:t>
            </a:r>
            <a:br>
              <a:rPr lang="en-US" dirty="0"/>
            </a:br>
            <a:r>
              <a:rPr lang="en-US" dirty="0"/>
              <a:t>b. something resembling the spoke of a wheel</a:t>
            </a:r>
          </a:p>
          <a:p>
            <a:r>
              <a:rPr lang="en-US" dirty="0"/>
              <a:t>2:  any of the projecting handles of a boat's steering wheel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99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08100" y="1174750"/>
            <a:ext cx="4229100" cy="3171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4213" y="4522788"/>
            <a:ext cx="5476875" cy="36988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304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249552" y="3401981"/>
            <a:ext cx="5372100" cy="2059641"/>
            <a:chOff x="914400" y="3657600"/>
            <a:chExt cx="7162800" cy="2059641"/>
          </a:xfrm>
        </p:grpSpPr>
        <p:sp>
          <p:nvSpPr>
            <p:cNvPr id="11" name="Rectangle 10"/>
            <p:cNvSpPr/>
            <p:nvPr/>
          </p:nvSpPr>
          <p:spPr>
            <a:xfrm>
              <a:off x="914400" y="3657600"/>
              <a:ext cx="7162800" cy="1295400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14400" y="5069541"/>
              <a:ext cx="7162800" cy="647700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14400" y="3657600"/>
              <a:ext cx="228600" cy="1295400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14400" y="5069541"/>
              <a:ext cx="228600" cy="647700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29775" y="3616586"/>
            <a:ext cx="4611655" cy="803564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000" b="1" kern="1200" baseline="0" dirty="0" smtClean="0">
                <a:solidFill>
                  <a:srgbClr val="2955A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Module Name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29775" y="4998325"/>
            <a:ext cx="4220429" cy="27889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  <a:lvl3pPr marL="685800" indent="0">
              <a:buNone/>
              <a:defRPr/>
            </a:lvl3pPr>
            <a:lvl5pPr marL="1371600" indent="0" algn="l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6027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91E16D-0EAD-4D3D-AC22-65013F654EE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3208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BA48A7-6B1E-4566-B98C-A7F42AB9601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035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DFF356-55D6-4E32-9B69-764999300F5A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8151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FF8CE9-CF61-40DE-9DA2-831B5EF981B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474623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C074CB-338F-4D07-83BC-76EE68A86D2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060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967BE3A-0CB1-4C28-9D3C-1DFDADA826CF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4340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7F29F3-569B-4BD3-986D-22AE6D4AA3F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8413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587" y="187779"/>
            <a:ext cx="5550681" cy="667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803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reativecommons.org/licenses/by/4.0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 title="Page Number"/>
          <p:cNvSpPr>
            <a:spLocks noGrp="1"/>
          </p:cNvSpPr>
          <p:nvPr>
            <p:ph type="sldNum" sz="quarter" idx="4"/>
          </p:nvPr>
        </p:nvSpPr>
        <p:spPr>
          <a:xfrm>
            <a:off x="8019661" y="6329898"/>
            <a:ext cx="4956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FF8CE9-CF61-40DE-9DA2-831B5EF981B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Title Placeholder 6"/>
          <p:cNvSpPr>
            <a:spLocks noGrp="1"/>
          </p:cNvSpPr>
          <p:nvPr>
            <p:ph type="title"/>
          </p:nvPr>
        </p:nvSpPr>
        <p:spPr>
          <a:xfrm>
            <a:off x="628650" y="457200"/>
            <a:ext cx="5685995" cy="1101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title="Creative Commons Logo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463019"/>
            <a:ext cx="720197" cy="29527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482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</a:t>
            </a:r>
          </a:p>
          <a:p>
            <a:pPr lvl="0"/>
            <a:r>
              <a:rPr lang="en-US" dirty="0"/>
              <a:t>aster text styles</a:t>
            </a:r>
          </a:p>
          <a:p>
            <a:pPr lvl="1"/>
            <a:r>
              <a:rPr lang="en-US" dirty="0"/>
              <a:t>Second </a:t>
            </a:r>
            <a:r>
              <a:rPr lang="en-US" dirty="0" err="1"/>
              <a:t>levelThird</a:t>
            </a:r>
            <a:r>
              <a:rPr lang="en-US" dirty="0"/>
              <a:t>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1" y="90100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 rot="10800000" flipV="1">
            <a:off x="1397918" y="6564397"/>
            <a:ext cx="4147458" cy="1500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28850" algn="ctr"/>
                <a:tab pos="4457700" algn="r"/>
              </a:tabLst>
            </a:pPr>
            <a:r>
              <a:rPr kumimoji="0" lang="en-US" altLang="en-US" sz="525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This document is licensed with a </a:t>
            </a:r>
            <a:r>
              <a:rPr kumimoji="0" lang="en-US" altLang="en-US" sz="525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12"/>
              </a:rPr>
              <a:t>Creative Commons Attribution 4.0 International License</a:t>
            </a:r>
            <a:r>
              <a:rPr kumimoji="0" lang="en-US" altLang="en-US" sz="525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0" lang="en-US" altLang="en-US" sz="525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©2017</a:t>
            </a:r>
            <a:endParaRPr kumimoji="0" lang="en-US" altLang="en-US" sz="13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0711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marR="0" indent="-171450" algn="l" defTabSz="685800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ddons.mozilla.org/en-US/firefox/addon/live-http-headers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portswigger.net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mitmproxy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KIX" TargetMode="External"/><Relationship Id="rId7" Type="http://schemas.openxmlformats.org/officeDocument/2006/relationships/image" Target="../media/image9.png"/><Relationship Id="rId2" Type="http://schemas.openxmlformats.org/officeDocument/2006/relationships/hyperlink" Target="https://en.wikipedia.org/wiki/X.509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ertification_path_validation_algorithm" TargetMode="External"/><Relationship Id="rId2" Type="http://schemas.openxmlformats.org/officeDocument/2006/relationships/hyperlink" Target="https://en.wikipedia.org/wiki/Client%E2%80%93server_mode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Subject_Alternative_Name" TargetMode="External"/><Relationship Id="rId5" Type="http://schemas.openxmlformats.org/officeDocument/2006/relationships/hyperlink" Target="https://en.wikipedia.org/wiki/Domain_name" TargetMode="External"/><Relationship Id="rId4" Type="http://schemas.openxmlformats.org/officeDocument/2006/relationships/hyperlink" Target="https://en.wikipedia.org/wiki/Hostname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://docs.aws.amazon.com/iot/latest/developerguide/topics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://code.tutsplus.com/tutorials/http-headers-for-dummies--net-8039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Tim_Berners-Lee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world.com/article/2609720/application-development/9-killer-uses-for-websockets.html" TargetMode="External"/><Relationship Id="rId2" Type="http://schemas.openxmlformats.org/officeDocument/2006/relationships/hyperlink" Target="https://en.wikipedia.org/wiki/Public_key_certificat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ssweather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2685600" y="3752850"/>
            <a:ext cx="4838400" cy="568800"/>
          </a:xfrm>
        </p:spPr>
        <p:txBody>
          <a:bodyPr/>
          <a:lstStyle/>
          <a:p>
            <a:pPr eaLnBrk="1" hangingPunct="1"/>
            <a:r>
              <a:rPr lang="en-US" altLang="en-US" sz="3200" dirty="0" err="1"/>
              <a:t>IoT</a:t>
            </a:r>
            <a:r>
              <a:rPr lang="en-US" altLang="en-US" sz="3200" dirty="0"/>
              <a:t> Security and Privacy</a:t>
            </a:r>
          </a:p>
        </p:txBody>
      </p:sp>
      <p:sp>
        <p:nvSpPr>
          <p:cNvPr id="4099" name="Rectangle 12"/>
          <p:cNvSpPr>
            <a:spLocks noGrp="1" noChangeArrowheads="1"/>
          </p:cNvSpPr>
          <p:nvPr>
            <p:ph type="body" sz="quarter" idx="13"/>
          </p:nvPr>
        </p:nvSpPr>
        <p:spPr>
          <a:xfrm>
            <a:off x="2527200" y="4635710"/>
            <a:ext cx="4996800" cy="1558053"/>
          </a:xfrm>
        </p:spPr>
        <p:txBody>
          <a:bodyPr>
            <a:normAutofit/>
          </a:bodyPr>
          <a:lstStyle/>
          <a:p>
            <a:pPr algn="ctr" eaLnBrk="1" hangingPunct="1">
              <a:lnSpc>
                <a:spcPct val="120000"/>
              </a:lnSpc>
            </a:pPr>
            <a:r>
              <a:rPr lang="en-US" altLang="en-US" sz="2600" dirty="0"/>
              <a:t>IoT communication protocols</a:t>
            </a:r>
          </a:p>
          <a:p>
            <a:pPr algn="ctr" eaLnBrk="1" hangingPunct="1">
              <a:lnSpc>
                <a:spcPct val="120000"/>
              </a:lnSpc>
            </a:pPr>
            <a:r>
              <a:rPr lang="en-US" altLang="en-US" sz="2600" dirty="0" err="1"/>
              <a:t>Xinwen</a:t>
            </a:r>
            <a:r>
              <a:rPr lang="en-US" altLang="en-US" sz="2600" dirty="0"/>
              <a:t> Fu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Client – Header information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628650" y="1548000"/>
            <a:ext cx="7886700" cy="46289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dirty="0"/>
              <a:t>The second part of a request is </a:t>
            </a:r>
            <a:r>
              <a:rPr lang="en-US" altLang="en-US" i="1" dirty="0"/>
              <a:t>optional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C00000"/>
                </a:solidFill>
              </a:rPr>
              <a:t>header information</a:t>
            </a:r>
            <a:r>
              <a:rPr lang="en-US" altLang="en-US" dirty="0"/>
              <a:t>, notifying the server: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Client software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Acceptable data/file formats</a:t>
            </a:r>
          </a:p>
          <a:p>
            <a:pPr>
              <a:lnSpc>
                <a:spcPct val="100000"/>
              </a:lnSpc>
            </a:pPr>
            <a:r>
              <a:rPr lang="en-US" altLang="en-US" dirty="0"/>
              <a:t>All information is in the form  of </a:t>
            </a:r>
            <a:r>
              <a:rPr lang="en-US" altLang="en-US" i="1" dirty="0">
                <a:solidFill>
                  <a:srgbClr val="C00000"/>
                </a:solidFill>
                <a:latin typeface="Trebuchet MS" charset="0"/>
              </a:rPr>
              <a:t>Name</a:t>
            </a: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: </a:t>
            </a:r>
            <a:r>
              <a:rPr lang="en-US" altLang="en-US" i="1" dirty="0">
                <a:solidFill>
                  <a:srgbClr val="C00000"/>
                </a:solidFill>
                <a:latin typeface="Trebuchet MS" charset="0"/>
              </a:rPr>
              <a:t>Value</a:t>
            </a:r>
          </a:p>
          <a:p>
            <a:pPr>
              <a:lnSpc>
                <a:spcPct val="100000"/>
              </a:lnSpc>
            </a:pPr>
            <a:r>
              <a:rPr lang="en-US" altLang="en-US" dirty="0"/>
              <a:t>Example:</a:t>
            </a:r>
            <a:endParaRPr lang="en-US" altLang="en-US" dirty="0">
              <a:solidFill>
                <a:srgbClr val="FFFF7F"/>
              </a:solidFill>
              <a:latin typeface="Trebuchet MS" charset="0"/>
            </a:endParaRPr>
          </a:p>
          <a:p>
            <a:pPr lvl="1">
              <a:lnSpc>
                <a:spcPct val="100000"/>
              </a:lnSpc>
              <a:buClr>
                <a:srgbClr val="FFFF7F"/>
              </a:buClr>
              <a:buFontTx/>
              <a:buChar char=" "/>
            </a:pP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User-Agent: Mozilla/2.02Gold (WinNT; I)</a:t>
            </a:r>
            <a:br>
              <a:rPr lang="en-US" altLang="en-US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Accept: image/gif, image/jpeg, */*</a:t>
            </a:r>
          </a:p>
          <a:p>
            <a:pPr>
              <a:lnSpc>
                <a:spcPct val="100000"/>
              </a:lnSpc>
            </a:pPr>
            <a:r>
              <a:rPr lang="en-US" altLang="en-US" u="sng" dirty="0"/>
              <a:t>A </a:t>
            </a:r>
            <a:r>
              <a:rPr lang="en-US" altLang="en-US" i="1" u="sng" dirty="0"/>
              <a:t>blank line</a:t>
            </a:r>
            <a:r>
              <a:rPr lang="en-US" altLang="en-US" u="sng" dirty="0"/>
              <a:t> ends the header</a:t>
            </a:r>
            <a:endParaRPr lang="en-US" altLang="en-US" u="sng" dirty="0">
              <a:solidFill>
                <a:srgbClr val="FFFF7F"/>
              </a:solidFill>
              <a:latin typeface="Trebuchet M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5A6B-A7AD-B046-ABE1-3D8A407FF3EE}" type="slidenum">
              <a:rPr lang="en-US" altLang="en-US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88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Client request headers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>
          <a:xfrm>
            <a:off x="628650" y="1605600"/>
            <a:ext cx="7886700" cy="4571363"/>
          </a:xfrm>
        </p:spPr>
        <p:txBody>
          <a:bodyPr/>
          <a:lstStyle/>
          <a:p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Accept</a:t>
            </a:r>
            <a:r>
              <a:rPr lang="en-US" altLang="en-US" sz="2400" dirty="0">
                <a:latin typeface="Trebuchet MS" charset="0"/>
              </a:rPr>
              <a:t>:</a:t>
            </a:r>
            <a:r>
              <a:rPr lang="en-US" altLang="en-US" sz="2400" dirty="0">
                <a:solidFill>
                  <a:schemeClr val="accent2"/>
                </a:solidFill>
                <a:latin typeface="Trebuchet MS" charset="0"/>
              </a:rPr>
              <a:t> </a:t>
            </a:r>
            <a:r>
              <a:rPr lang="en-US" altLang="en-US" sz="2400" i="1" dirty="0"/>
              <a:t>type</a:t>
            </a:r>
            <a:r>
              <a:rPr lang="en-US" altLang="en-US" sz="2400" dirty="0">
                <a:latin typeface="Trebuchet MS" charset="0"/>
              </a:rPr>
              <a:t>/</a:t>
            </a:r>
            <a:r>
              <a:rPr lang="en-US" altLang="en-US" sz="2400" i="1" dirty="0"/>
              <a:t>subtype</a:t>
            </a:r>
            <a:r>
              <a:rPr lang="en-US" altLang="en-US" sz="2400" dirty="0">
                <a:latin typeface="Trebuchet MS" charset="0"/>
              </a:rPr>
              <a:t>, </a:t>
            </a:r>
            <a:r>
              <a:rPr lang="en-US" altLang="en-US" sz="2400" i="1" dirty="0"/>
              <a:t>type</a:t>
            </a:r>
            <a:r>
              <a:rPr lang="en-US" altLang="en-US" sz="2400" dirty="0">
                <a:latin typeface="Trebuchet MS" charset="0"/>
              </a:rPr>
              <a:t>/</a:t>
            </a:r>
            <a:r>
              <a:rPr lang="en-US" altLang="en-US" sz="2400" i="1" dirty="0"/>
              <a:t>subtype</a:t>
            </a:r>
            <a:r>
              <a:rPr lang="en-US" altLang="en-US" sz="2400" dirty="0">
                <a:latin typeface="Trebuchet MS" charset="0"/>
              </a:rPr>
              <a:t>, ...</a:t>
            </a:r>
          </a:p>
          <a:p>
            <a:pPr lvl="1"/>
            <a:r>
              <a:rPr lang="en-US" altLang="en-US" sz="2000" dirty="0"/>
              <a:t>Specifies media types that the client prefers to accept</a:t>
            </a:r>
            <a:endParaRPr lang="en-US" altLang="en-US" sz="2000" dirty="0">
              <a:solidFill>
                <a:srgbClr val="FFFF7F"/>
              </a:solidFill>
              <a:latin typeface="Trebuchet MS" charset="0"/>
            </a:endParaRPr>
          </a:p>
          <a:p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Accept-Language</a:t>
            </a:r>
            <a:r>
              <a:rPr lang="en-US" altLang="en-US" sz="2400" dirty="0">
                <a:latin typeface="Trebuchet MS" charset="0"/>
              </a:rPr>
              <a:t>: </a:t>
            </a:r>
            <a:r>
              <a:rPr lang="en-US" altLang="en-US" sz="2400" dirty="0" err="1">
                <a:latin typeface="Trebuchet MS" charset="0"/>
              </a:rPr>
              <a:t>en</a:t>
            </a:r>
            <a:r>
              <a:rPr lang="en-US" altLang="en-US" sz="2400" dirty="0">
                <a:latin typeface="Trebuchet MS" charset="0"/>
              </a:rPr>
              <a:t>, </a:t>
            </a:r>
            <a:r>
              <a:rPr lang="en-US" altLang="en-US" sz="2400" dirty="0" err="1">
                <a:latin typeface="Trebuchet MS" charset="0"/>
              </a:rPr>
              <a:t>fr</a:t>
            </a:r>
            <a:r>
              <a:rPr lang="en-US" altLang="en-US" sz="2400" dirty="0">
                <a:latin typeface="Trebuchet MS" charset="0"/>
              </a:rPr>
              <a:t>, de</a:t>
            </a:r>
            <a:endParaRPr lang="en-US" altLang="en-US" sz="2400" dirty="0"/>
          </a:p>
          <a:p>
            <a:pPr lvl="1"/>
            <a:r>
              <a:rPr lang="en-US" altLang="en-US" sz="2000" dirty="0"/>
              <a:t>Preferred language (For example: English, French, German) </a:t>
            </a:r>
          </a:p>
          <a:p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User-Agent</a:t>
            </a:r>
            <a:r>
              <a:rPr lang="en-US" altLang="en-US" sz="2400" dirty="0">
                <a:latin typeface="Trebuchet MS" charset="0"/>
              </a:rPr>
              <a:t>: </a:t>
            </a:r>
            <a:r>
              <a:rPr lang="en-US" altLang="en-US" sz="2400" i="1" dirty="0"/>
              <a:t>string</a:t>
            </a:r>
          </a:p>
          <a:p>
            <a:pPr lvl="1"/>
            <a:r>
              <a:rPr lang="en-US" altLang="en-US" sz="2000" dirty="0"/>
              <a:t>The browser or other client program sending the request</a:t>
            </a:r>
          </a:p>
          <a:p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From</a:t>
            </a:r>
            <a:r>
              <a:rPr lang="en-US" altLang="en-US" sz="2400" dirty="0">
                <a:latin typeface="Trebuchet MS" charset="0"/>
              </a:rPr>
              <a:t>: </a:t>
            </a:r>
            <a:r>
              <a:rPr lang="en-US" altLang="en-US" sz="2400" dirty="0" err="1">
                <a:latin typeface="Trebuchet MS" charset="0"/>
              </a:rPr>
              <a:t>dave@acm.org</a:t>
            </a:r>
            <a:endParaRPr lang="en-US" altLang="en-US" sz="2400" dirty="0"/>
          </a:p>
          <a:p>
            <a:pPr lvl="1"/>
            <a:r>
              <a:rPr lang="en-US" altLang="en-US" sz="2000" dirty="0"/>
              <a:t>Email address of user of client program</a:t>
            </a:r>
          </a:p>
          <a:p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Cookie</a:t>
            </a:r>
            <a:r>
              <a:rPr lang="en-US" altLang="en-US" sz="2400" dirty="0">
                <a:latin typeface="Trebuchet MS" charset="0"/>
              </a:rPr>
              <a:t>: </a:t>
            </a:r>
            <a:r>
              <a:rPr lang="en-US" altLang="en-US" sz="2400" i="1" dirty="0"/>
              <a:t>name</a:t>
            </a:r>
            <a:r>
              <a:rPr lang="en-US" altLang="en-US" sz="2400" dirty="0">
                <a:latin typeface="Trebuchet MS" charset="0"/>
              </a:rPr>
              <a:t>=</a:t>
            </a:r>
            <a:r>
              <a:rPr lang="en-US" altLang="en-US" sz="2400" i="1" dirty="0"/>
              <a:t>value</a:t>
            </a:r>
          </a:p>
          <a:p>
            <a:pPr lvl="1"/>
            <a:r>
              <a:rPr lang="en-US" altLang="en-US" sz="2000" dirty="0"/>
              <a:t>Information about a cookie for that URL</a:t>
            </a:r>
          </a:p>
          <a:p>
            <a:pPr lvl="1"/>
            <a:r>
              <a:rPr lang="en-US" altLang="en-US" sz="2000" dirty="0"/>
              <a:t>Multiple cookies can be separated by commas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0316-F908-B645-983C-5A30E25DBC8F}" type="slidenum">
              <a:rPr lang="en-US" altLang="en-US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1679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Client </a:t>
            </a:r>
            <a:r>
              <a:rPr lang="mr-IN" altLang="en-US" dirty="0"/>
              <a:t>–</a:t>
            </a:r>
            <a:r>
              <a:rPr lang="en-US" altLang="en-US" dirty="0"/>
              <a:t> Entity body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The third part of a request (after the blank line) is the </a:t>
            </a:r>
            <a:r>
              <a:rPr lang="en-US" altLang="en-US" dirty="0">
                <a:solidFill>
                  <a:srgbClr val="C00000"/>
                </a:solidFill>
              </a:rPr>
              <a:t>entity-body</a:t>
            </a:r>
            <a:r>
              <a:rPr lang="en-US" altLang="en-US" dirty="0"/>
              <a:t> for optional data</a:t>
            </a:r>
          </a:p>
          <a:p>
            <a:pPr lvl="1"/>
            <a:r>
              <a:rPr lang="en-US" altLang="en-US" dirty="0"/>
              <a:t>Used mostly by </a:t>
            </a: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POST</a:t>
            </a:r>
            <a:r>
              <a:rPr lang="en-US" altLang="en-US" dirty="0">
                <a:solidFill>
                  <a:srgbClr val="C00000"/>
                </a:solidFill>
              </a:rPr>
              <a:t> </a:t>
            </a:r>
            <a:r>
              <a:rPr lang="en-US" altLang="en-US" dirty="0"/>
              <a:t>requests</a:t>
            </a:r>
          </a:p>
          <a:p>
            <a:pPr lvl="1"/>
            <a:r>
              <a:rPr lang="en-US" altLang="en-US" dirty="0"/>
              <a:t>Always empty for a </a:t>
            </a: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GET</a:t>
            </a:r>
            <a:r>
              <a:rPr lang="en-US" altLang="en-US" dirty="0">
                <a:solidFill>
                  <a:srgbClr val="C00000"/>
                </a:solidFill>
              </a:rPr>
              <a:t> </a:t>
            </a:r>
            <a:r>
              <a:rPr lang="en-US" altLang="en-US" dirty="0"/>
              <a:t>request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C5FDC-CE26-514C-BD57-8FF90DC83B30}" type="slidenum">
              <a:rPr lang="en-US" altLang="en-US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3097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Server </a:t>
            </a:r>
            <a:r>
              <a:rPr lang="mr-IN" altLang="en-US" dirty="0"/>
              <a:t>–</a:t>
            </a:r>
            <a:r>
              <a:rPr lang="en-US" altLang="en-US" dirty="0"/>
              <a:t> Status line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 dirty="0"/>
              <a:t>The first part is the status line, including:</a:t>
            </a:r>
          </a:p>
          <a:p>
            <a:pPr lvl="1"/>
            <a:r>
              <a:rPr lang="en-US" altLang="en-US" sz="2000" dirty="0"/>
              <a:t>The HTTP version</a:t>
            </a:r>
          </a:p>
          <a:p>
            <a:pPr lvl="1"/>
            <a:r>
              <a:rPr lang="en-US" altLang="en-US" sz="2000" dirty="0">
                <a:solidFill>
                  <a:srgbClr val="C00000"/>
                </a:solidFill>
              </a:rPr>
              <a:t>A status code</a:t>
            </a:r>
          </a:p>
          <a:p>
            <a:pPr lvl="1"/>
            <a:r>
              <a:rPr lang="en-US" altLang="en-US" sz="2000" dirty="0"/>
              <a:t>A short description of what the status code means</a:t>
            </a:r>
          </a:p>
          <a:p>
            <a:r>
              <a:rPr lang="en-US" altLang="en-US" sz="2400" dirty="0"/>
              <a:t>Example: </a:t>
            </a:r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HTTP/1.1 404 Not Found</a:t>
            </a:r>
            <a:endParaRPr lang="en-US" altLang="en-US" sz="2400" dirty="0">
              <a:solidFill>
                <a:srgbClr val="C00000"/>
              </a:solidFill>
            </a:endParaRPr>
          </a:p>
          <a:p>
            <a:r>
              <a:rPr lang="en-US" altLang="en-US" sz="2400" dirty="0"/>
              <a:t>Status codes are in groups:</a:t>
            </a:r>
          </a:p>
          <a:p>
            <a:pPr lvl="1">
              <a:buClr>
                <a:srgbClr val="FFFF7F"/>
              </a:buClr>
              <a:buFontTx/>
              <a:buChar char=" "/>
            </a:pPr>
            <a:r>
              <a:rPr lang="en-US" altLang="en-US" sz="2000" dirty="0">
                <a:solidFill>
                  <a:srgbClr val="C00000"/>
                </a:solidFill>
                <a:latin typeface="Trebuchet MS" charset="0"/>
              </a:rPr>
              <a:t>100-199</a:t>
            </a:r>
            <a:r>
              <a:rPr lang="en-US" altLang="en-US" sz="2000" dirty="0">
                <a:solidFill>
                  <a:srgbClr val="C00000"/>
                </a:solidFill>
              </a:rPr>
              <a:t> </a:t>
            </a:r>
            <a:r>
              <a:rPr lang="en-US" altLang="en-US" sz="2000" dirty="0"/>
              <a:t>  Informational</a:t>
            </a:r>
          </a:p>
          <a:p>
            <a:pPr lvl="1">
              <a:buClr>
                <a:srgbClr val="FFFF7F"/>
              </a:buClr>
              <a:buFontTx/>
              <a:buChar char=" "/>
            </a:pPr>
            <a:r>
              <a:rPr lang="en-US" altLang="en-US" sz="2000" dirty="0">
                <a:solidFill>
                  <a:srgbClr val="C00000"/>
                </a:solidFill>
                <a:latin typeface="Trebuchet MS" charset="0"/>
              </a:rPr>
              <a:t>200-299 </a:t>
            </a:r>
            <a:r>
              <a:rPr lang="en-US" altLang="en-US" sz="2000" dirty="0"/>
              <a:t>  The request was successful</a:t>
            </a:r>
          </a:p>
          <a:p>
            <a:pPr lvl="1">
              <a:buClr>
                <a:srgbClr val="FFFF7F"/>
              </a:buClr>
              <a:buFontTx/>
              <a:buChar char=" "/>
            </a:pPr>
            <a:r>
              <a:rPr lang="en-US" altLang="en-US" sz="2000" dirty="0">
                <a:solidFill>
                  <a:srgbClr val="C00000"/>
                </a:solidFill>
                <a:latin typeface="Trebuchet MS" charset="0"/>
              </a:rPr>
              <a:t>300-399</a:t>
            </a:r>
            <a:r>
              <a:rPr lang="en-US" altLang="en-US" sz="2000" dirty="0">
                <a:solidFill>
                  <a:srgbClr val="FFFF7F"/>
                </a:solidFill>
                <a:latin typeface="Trebuchet MS" charset="0"/>
              </a:rPr>
              <a:t> </a:t>
            </a:r>
            <a:r>
              <a:rPr lang="en-US" altLang="en-US" sz="2000" dirty="0"/>
              <a:t>  The request was redirected</a:t>
            </a:r>
          </a:p>
          <a:p>
            <a:pPr lvl="1">
              <a:buClr>
                <a:srgbClr val="FFFF7F"/>
              </a:buClr>
              <a:buFontTx/>
              <a:buChar char=" "/>
            </a:pPr>
            <a:r>
              <a:rPr lang="en-US" altLang="en-US" sz="2000" dirty="0">
                <a:solidFill>
                  <a:srgbClr val="C00000"/>
                </a:solidFill>
                <a:latin typeface="Trebuchet MS" charset="0"/>
              </a:rPr>
              <a:t>400-499 </a:t>
            </a:r>
            <a:r>
              <a:rPr lang="en-US" altLang="en-US" sz="2000" dirty="0"/>
              <a:t>  The request failed</a:t>
            </a:r>
          </a:p>
          <a:p>
            <a:pPr lvl="1">
              <a:buClr>
                <a:srgbClr val="FFFF7F"/>
              </a:buClr>
              <a:buFontTx/>
              <a:buChar char=" "/>
            </a:pPr>
            <a:r>
              <a:rPr lang="en-US" altLang="en-US" sz="2000" dirty="0">
                <a:solidFill>
                  <a:srgbClr val="C00000"/>
                </a:solidFill>
                <a:latin typeface="Trebuchet MS" charset="0"/>
              </a:rPr>
              <a:t>500-599 </a:t>
            </a:r>
            <a:r>
              <a:rPr lang="en-US" altLang="en-US" sz="2000" dirty="0"/>
              <a:t>  A server error occurred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148F5-901F-F344-B36D-839BA9EF4F7B}" type="slidenum">
              <a:rPr lang="en-US" altLang="en-US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3254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Common status codes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10000"/>
              </a:lnSpc>
            </a:pPr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200  OK</a:t>
            </a:r>
            <a:endParaRPr lang="en-US" altLang="en-US" sz="2400" dirty="0">
              <a:solidFill>
                <a:srgbClr val="C00000"/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altLang="en-US" sz="2000" dirty="0"/>
              <a:t>Everything worked, here’s the data</a:t>
            </a:r>
          </a:p>
          <a:p>
            <a:pPr>
              <a:lnSpc>
                <a:spcPct val="110000"/>
              </a:lnSpc>
            </a:pPr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301  Moved Permanently</a:t>
            </a:r>
          </a:p>
          <a:p>
            <a:pPr lvl="1">
              <a:lnSpc>
                <a:spcPct val="110000"/>
              </a:lnSpc>
            </a:pPr>
            <a:r>
              <a:rPr lang="en-US" altLang="en-US" sz="2000" dirty="0"/>
              <a:t>URI was moved, but here’s the new address for your records</a:t>
            </a:r>
          </a:p>
          <a:p>
            <a:pPr>
              <a:lnSpc>
                <a:spcPct val="110000"/>
              </a:lnSpc>
            </a:pPr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302  Moved temporarily</a:t>
            </a:r>
            <a:endParaRPr lang="en-US" altLang="en-US" sz="2400" dirty="0">
              <a:solidFill>
                <a:srgbClr val="C00000"/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altLang="en-US" sz="2000" dirty="0"/>
              <a:t>URL temporarily out of service, keep the old one but use this one for now</a:t>
            </a:r>
          </a:p>
          <a:p>
            <a:pPr>
              <a:lnSpc>
                <a:spcPct val="110000"/>
              </a:lnSpc>
            </a:pPr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400  Bad Request</a:t>
            </a:r>
          </a:p>
          <a:p>
            <a:pPr lvl="1">
              <a:lnSpc>
                <a:spcPct val="110000"/>
              </a:lnSpc>
            </a:pPr>
            <a:r>
              <a:rPr lang="en-US" altLang="en-US" sz="2000" dirty="0"/>
              <a:t>There is a syntax error in your request</a:t>
            </a:r>
          </a:p>
          <a:p>
            <a:pPr>
              <a:lnSpc>
                <a:spcPct val="110000"/>
              </a:lnSpc>
            </a:pPr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403  Forbidden</a:t>
            </a:r>
            <a:endParaRPr lang="en-US" altLang="en-US" sz="2400" dirty="0">
              <a:solidFill>
                <a:srgbClr val="C00000"/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altLang="en-US" sz="2000" dirty="0"/>
              <a:t>You can’t do this, and we won’t tell you why</a:t>
            </a:r>
          </a:p>
          <a:p>
            <a:pPr>
              <a:lnSpc>
                <a:spcPct val="110000"/>
              </a:lnSpc>
            </a:pPr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404  Not Found</a:t>
            </a:r>
          </a:p>
          <a:p>
            <a:pPr lvl="1">
              <a:lnSpc>
                <a:spcPct val="110000"/>
              </a:lnSpc>
            </a:pPr>
            <a:r>
              <a:rPr lang="en-US" altLang="en-US" sz="2000" dirty="0"/>
              <a:t>No such document</a:t>
            </a:r>
          </a:p>
          <a:p>
            <a:pPr>
              <a:lnSpc>
                <a:spcPct val="110000"/>
              </a:lnSpc>
            </a:pPr>
            <a:r>
              <a:rPr lang="en-US" altLang="en-US" sz="2400" dirty="0">
                <a:solidFill>
                  <a:srgbClr val="C00000"/>
                </a:solidFill>
                <a:latin typeface="Trebuchet MS" charset="0"/>
              </a:rPr>
              <a:t>408 Request Time-out, 504 Gateway Time-out</a:t>
            </a:r>
            <a:endParaRPr lang="en-US" altLang="en-US" sz="2400" dirty="0">
              <a:solidFill>
                <a:srgbClr val="C00000"/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altLang="en-US" sz="2000" dirty="0"/>
              <a:t>Request took too long to fulfill for some reason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1CCF-0690-5E45-835F-3D6B6432027A}" type="slidenum">
              <a:rPr lang="en-US" altLang="en-US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3492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Server </a:t>
            </a:r>
            <a:r>
              <a:rPr lang="mr-IN" altLang="en-US" dirty="0"/>
              <a:t>–</a:t>
            </a:r>
            <a:r>
              <a:rPr lang="en-US" altLang="en-US" dirty="0"/>
              <a:t> Header information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509713"/>
            <a:ext cx="7924800" cy="434657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The second part of the response is </a:t>
            </a:r>
            <a:r>
              <a:rPr lang="en-US" altLang="en-US" sz="2400" dirty="0">
                <a:solidFill>
                  <a:srgbClr val="C00000"/>
                </a:solidFill>
              </a:rPr>
              <a:t>header information</a:t>
            </a:r>
            <a:r>
              <a:rPr lang="en-US" altLang="en-US" sz="2400" dirty="0"/>
              <a:t>, ended by a blank line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Example:</a:t>
            </a:r>
            <a:endParaRPr lang="en-US" altLang="en-US" sz="2000" dirty="0">
              <a:solidFill>
                <a:srgbClr val="FFFF7F"/>
              </a:solidFill>
              <a:latin typeface="Trebuchet MS" charset="0"/>
            </a:endParaRPr>
          </a:p>
          <a:p>
            <a:endParaRPr lang="en-US" altLang="en-US" sz="2000" dirty="0">
              <a:solidFill>
                <a:srgbClr val="C00000"/>
              </a:solidFill>
              <a:latin typeface="Trebuchet MS" charset="0"/>
            </a:endParaRP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Server: Apache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Last-Modified: Tue, 20 Mar 2018 15:36:52 GMT</a:t>
            </a:r>
          </a:p>
          <a:p>
            <a:pPr lvl="1"/>
            <a:r>
              <a:rPr lang="en-US" altLang="en-US" sz="1700" dirty="0" err="1">
                <a:solidFill>
                  <a:srgbClr val="C00000"/>
                </a:solidFill>
                <a:latin typeface="Trebuchet MS" charset="0"/>
              </a:rPr>
              <a:t>ETag</a:t>
            </a:r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: "1d6ef3d29e3b6654c7c8e7de310a062c"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Access-Control-Allow-Origin: *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Link: &lt;https://www.ucf.edu/alert/wp-json/&gt;; </a:t>
            </a:r>
            <a:r>
              <a:rPr lang="en-US" altLang="en-US" sz="1700" dirty="0" err="1">
                <a:solidFill>
                  <a:srgbClr val="C00000"/>
                </a:solidFill>
                <a:latin typeface="Trebuchet MS" charset="0"/>
              </a:rPr>
              <a:t>rel</a:t>
            </a:r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="https://api.w.org/"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Vary: Accept-Encoding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Content-Encoding: </a:t>
            </a:r>
            <a:r>
              <a:rPr lang="en-US" altLang="en-US" sz="1700" dirty="0" err="1">
                <a:solidFill>
                  <a:srgbClr val="C00000"/>
                </a:solidFill>
                <a:latin typeface="Trebuchet MS" charset="0"/>
              </a:rPr>
              <a:t>gzip</a:t>
            </a:r>
            <a:endParaRPr lang="en-US" altLang="en-US" sz="1700" dirty="0">
              <a:solidFill>
                <a:srgbClr val="C00000"/>
              </a:solidFill>
              <a:latin typeface="Trebuchet MS" charset="0"/>
            </a:endParaRP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X-Apache-Server: SMCAWEB1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Content-Type: text/xml; charset=UTF-8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Content-Length: 467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Accept-Ranges: bytes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Date: Fri, 06 Apr 2018 15:14:44 GMT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X-Varnish: 1230425297 1230350034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Age: 2035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Via: 1.1 varnish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Connection: keep-alive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X-Cache: HIT</a:t>
            </a:r>
          </a:p>
          <a:p>
            <a:pPr lvl="1"/>
            <a:r>
              <a:rPr lang="en-US" altLang="en-US" sz="1700" dirty="0">
                <a:solidFill>
                  <a:srgbClr val="C00000"/>
                </a:solidFill>
                <a:latin typeface="Trebuchet MS" charset="0"/>
              </a:rPr>
              <a:t>X-Varnish-Server: SMCACACHE2</a:t>
            </a:r>
          </a:p>
          <a:p>
            <a:pPr lvl="1">
              <a:lnSpc>
                <a:spcPct val="90000"/>
              </a:lnSpc>
            </a:pPr>
            <a:endParaRPr lang="en-US" altLang="en-US" sz="2000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922C5-6451-A94E-95AF-60A17F734457}" type="slidenum">
              <a:rPr lang="en-US" altLang="en-US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2993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Viewing the response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>
          <a:xfrm>
            <a:off x="628649" y="1333500"/>
            <a:ext cx="8258175" cy="50673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hlinkClick r:id="rId2"/>
              </a:rPr>
              <a:t>Live HTTP Headers </a:t>
            </a:r>
            <a:r>
              <a:rPr lang="en-US" sz="2000" dirty="0"/>
              <a:t>for Firefox</a:t>
            </a:r>
            <a:endParaRPr lang="en-US" altLang="en-US" sz="2000" dirty="0">
              <a:latin typeface="Times" charset="0"/>
            </a:endParaRPr>
          </a:p>
          <a:p>
            <a:pPr>
              <a:lnSpc>
                <a:spcPct val="90000"/>
              </a:lnSpc>
            </a:pPr>
            <a:r>
              <a:rPr lang="en-US" altLang="en-US" sz="1800" dirty="0">
                <a:latin typeface="Trebuchet MS" charset="0"/>
              </a:rPr>
              <a:t>An example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HTTP/1.1 200 OK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Date: Wed, 10 Sep 2003 00:26:53 GMT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Server: Apache/1.3.26 (Unix) PHP/4.2.2 </a:t>
            </a:r>
            <a:r>
              <a:rPr lang="en-US" altLang="en-US" sz="1800" dirty="0" err="1">
                <a:solidFill>
                  <a:srgbClr val="C00000"/>
                </a:solidFill>
                <a:latin typeface="Trebuchet MS" charset="0"/>
              </a:rPr>
              <a:t>mod_perl</a:t>
            </a: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/1.27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                                                         </a:t>
            </a:r>
            <a:r>
              <a:rPr lang="en-US" altLang="en-US" sz="1800" dirty="0" err="1">
                <a:solidFill>
                  <a:srgbClr val="C00000"/>
                </a:solidFill>
                <a:latin typeface="Trebuchet MS" charset="0"/>
              </a:rPr>
              <a:t>mod_ssl</a:t>
            </a: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/2.8.10 OpenSSL/0.9.6e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Last-Modified: Tue, 09 Sep 2003 19:24:50 GMT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</a:t>
            </a:r>
            <a:r>
              <a:rPr lang="en-US" altLang="en-US" sz="1800" dirty="0" err="1">
                <a:solidFill>
                  <a:srgbClr val="C00000"/>
                </a:solidFill>
                <a:latin typeface="Trebuchet MS" charset="0"/>
              </a:rPr>
              <a:t>ETag</a:t>
            </a: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: "1c1ad5-1654-3f5e2902”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Accept-Ranges: bytes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Content-Length: 5716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Keep-Alive: timeout=15, max=100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Connection: Keep-Alive</a:t>
            </a:r>
            <a:br>
              <a:rPr lang="en-US" altLang="en-US" sz="1800" dirty="0">
                <a:solidFill>
                  <a:srgbClr val="C00000"/>
                </a:solidFill>
                <a:latin typeface="Trebuchet MS" charset="0"/>
              </a:rPr>
            </a:br>
            <a:r>
              <a:rPr lang="en-US" altLang="en-US" sz="1800" dirty="0">
                <a:solidFill>
                  <a:srgbClr val="C00000"/>
                </a:solidFill>
                <a:latin typeface="Trebuchet MS" charset="0"/>
              </a:rPr>
              <a:t>        Content-Type: text/html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9DA07-BC22-CB43-9130-5DE528E95365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>
          <a:xfrm>
            <a:off x="114301" y="2162217"/>
            <a:ext cx="13436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u="sng" dirty="0">
                <a:latin typeface="Trebuchet MS" charset="0"/>
              </a:rPr>
              <a:t>Status line </a:t>
            </a:r>
            <a:endParaRPr lang="en-US" u="sng" dirty="0"/>
          </a:p>
        </p:txBody>
      </p:sp>
      <p:sp>
        <p:nvSpPr>
          <p:cNvPr id="3" name="Rectangle 2"/>
          <p:cNvSpPr/>
          <p:nvPr/>
        </p:nvSpPr>
        <p:spPr>
          <a:xfrm rot="4270374">
            <a:off x="-116529" y="3350378"/>
            <a:ext cx="21800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u="sng" dirty="0">
                <a:latin typeface="Trebuchet MS" charset="0"/>
              </a:rPr>
              <a:t>Response headers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955268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Server response headers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Server</a:t>
            </a:r>
            <a:r>
              <a:rPr lang="en-US" altLang="en-US" dirty="0">
                <a:latin typeface="Trebuchet MS" charset="0"/>
              </a:rPr>
              <a:t>: NCSA/1.3</a:t>
            </a:r>
            <a:endParaRPr lang="en-US" altLang="en-US" dirty="0"/>
          </a:p>
          <a:p>
            <a:pPr lvl="1"/>
            <a:r>
              <a:rPr lang="en-US" altLang="en-US" dirty="0"/>
              <a:t>Name and version of the server</a:t>
            </a:r>
          </a:p>
          <a:p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Content-Type</a:t>
            </a:r>
            <a:r>
              <a:rPr lang="en-US" altLang="en-US" dirty="0">
                <a:latin typeface="Trebuchet MS" charset="0"/>
              </a:rPr>
              <a:t>: </a:t>
            </a:r>
            <a:r>
              <a:rPr lang="en-US" altLang="en-US" i="1" dirty="0"/>
              <a:t>type</a:t>
            </a:r>
            <a:r>
              <a:rPr lang="en-US" altLang="en-US" dirty="0">
                <a:latin typeface="Trebuchet MS" charset="0"/>
              </a:rPr>
              <a:t>/</a:t>
            </a:r>
            <a:r>
              <a:rPr lang="en-US" altLang="en-US" i="1" dirty="0"/>
              <a:t>subtype</a:t>
            </a:r>
          </a:p>
          <a:p>
            <a:pPr lvl="1"/>
            <a:r>
              <a:rPr lang="en-US" altLang="en-US" dirty="0"/>
              <a:t>Should be of a type and subtype specified by the client’s </a:t>
            </a: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Accept</a:t>
            </a:r>
            <a:r>
              <a:rPr lang="en-US" altLang="en-US" dirty="0">
                <a:solidFill>
                  <a:srgbClr val="C00000"/>
                </a:solidFill>
              </a:rPr>
              <a:t> </a:t>
            </a:r>
            <a:r>
              <a:rPr lang="en-US" altLang="en-US" dirty="0"/>
              <a:t>header</a:t>
            </a:r>
          </a:p>
          <a:p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Set-Cookie</a:t>
            </a:r>
            <a:r>
              <a:rPr lang="en-US" altLang="en-US" dirty="0">
                <a:latin typeface="Trebuchet MS" charset="0"/>
              </a:rPr>
              <a:t>: </a:t>
            </a:r>
            <a:r>
              <a:rPr lang="en-US" altLang="en-US" i="1" dirty="0"/>
              <a:t>name</a:t>
            </a:r>
            <a:r>
              <a:rPr lang="en-US" altLang="en-US" dirty="0">
                <a:latin typeface="Trebuchet MS" charset="0"/>
              </a:rPr>
              <a:t>=</a:t>
            </a:r>
            <a:r>
              <a:rPr lang="en-US" altLang="en-US" i="1" dirty="0"/>
              <a:t>value</a:t>
            </a:r>
            <a:r>
              <a:rPr lang="en-US" altLang="en-US" dirty="0">
                <a:latin typeface="Trebuchet MS" charset="0"/>
              </a:rPr>
              <a:t>; </a:t>
            </a:r>
            <a:r>
              <a:rPr lang="en-US" altLang="en-US" i="1" dirty="0"/>
              <a:t>options</a:t>
            </a:r>
          </a:p>
          <a:p>
            <a:pPr lvl="1"/>
            <a:r>
              <a:rPr lang="en-US" altLang="en-US" dirty="0"/>
              <a:t>Requests the client to store a cookie with the given name and value</a:t>
            </a:r>
          </a:p>
          <a:p>
            <a:pPr lvl="1"/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9409B-0137-6E4E-BD18-03B864703BEE}" type="slidenum">
              <a:rPr lang="en-US" altLang="en-US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7094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Server </a:t>
            </a:r>
            <a:r>
              <a:rPr lang="mr-IN" altLang="en-US" dirty="0"/>
              <a:t>–</a:t>
            </a:r>
            <a:r>
              <a:rPr lang="en-US" altLang="en-US" dirty="0"/>
              <a:t> Entity body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dirty="0"/>
              <a:t>The third part of a server response is the entity body</a:t>
            </a:r>
          </a:p>
          <a:p>
            <a:pPr>
              <a:lnSpc>
                <a:spcPct val="100000"/>
              </a:lnSpc>
            </a:pPr>
            <a:r>
              <a:rPr lang="en-US" altLang="en-US" dirty="0">
                <a:solidFill>
                  <a:srgbClr val="C00000"/>
                </a:solidFill>
              </a:rPr>
              <a:t>This is often an HTML page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But it can also be a jpeg, a gif, plain text, etc.-- </a:t>
            </a:r>
            <a:r>
              <a:rPr lang="en-US" altLang="en-US" dirty="0">
                <a:solidFill>
                  <a:srgbClr val="C00000"/>
                </a:solidFill>
              </a:rPr>
              <a:t>anything the browser (or other client) is prepared to accept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397B8-7814-214F-8F2A-F8D82F8CE23D}" type="slidenum">
              <a:rPr lang="en-US" altLang="en-US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6488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HTTP Summary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90688"/>
            <a:ext cx="8229600" cy="455771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en-US" dirty="0"/>
              <a:t>Client (browser) requests documents/files from server using the HTTP protocol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Browser then displays the documents (HTMLs/images/</a:t>
            </a:r>
            <a:r>
              <a:rPr lang="mr-IN" altLang="en-US" dirty="0"/>
              <a:t>…</a:t>
            </a:r>
            <a:r>
              <a:rPr lang="en-US" altLang="en-US" dirty="0"/>
              <a:t>)</a:t>
            </a:r>
          </a:p>
          <a:p>
            <a:pPr>
              <a:lnSpc>
                <a:spcPct val="100000"/>
              </a:lnSpc>
            </a:pPr>
            <a:r>
              <a:rPr lang="en-US" altLang="en-US" dirty="0"/>
              <a:t>Users of the browser do not see the underlying HTTP message exchanges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Only see the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34CD-6148-9342-B40A-CAB16D2EB4F7}" type="slidenum">
              <a:rPr lang="en-US" altLang="en-US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113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Upon completion of this unit: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Student will master the HTTP protocol</a:t>
            </a:r>
          </a:p>
          <a:p>
            <a:endParaRPr lang="en-US" sz="1000" dirty="0"/>
          </a:p>
          <a:p>
            <a:r>
              <a:rPr lang="en-US" dirty="0"/>
              <a:t>Students will master the HTTPS protocol</a:t>
            </a:r>
          </a:p>
          <a:p>
            <a:endParaRPr lang="en-US" sz="1000" dirty="0"/>
          </a:p>
          <a:p>
            <a:r>
              <a:rPr lang="en-US" dirty="0"/>
              <a:t>Students will understand </a:t>
            </a:r>
            <a:r>
              <a:rPr lang="en-US" dirty="0" err="1"/>
              <a:t>webscokets</a:t>
            </a:r>
            <a:endParaRPr lang="en-US" dirty="0"/>
          </a:p>
          <a:p>
            <a:endParaRPr lang="en-US" sz="1000" dirty="0"/>
          </a:p>
          <a:p>
            <a:r>
              <a:rPr lang="en-US" dirty="0"/>
              <a:t>Students will understand MQTT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91E16D-0EAD-4D3D-AC22-65013F654EE2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1777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hacking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152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hlinkClick r:id="rId2"/>
              </a:rPr>
              <a:t>Burp </a:t>
            </a:r>
            <a:r>
              <a:rPr lang="en-US" dirty="0"/>
              <a:t>- intercept, view, and modify HTTP requests and responses.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First, download and run Burp locally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Configure a few settings to ensure our browser uses Burp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75" y="2754067"/>
            <a:ext cx="8629650" cy="319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46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3468F-6BD7-4ECE-8563-F9D744669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hlinkClick r:id="rId2"/>
              </a:rPr>
              <a:t>mitmproxy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EB990-FFE2-4441-8BF9-DD636FE96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open course interactive HTTPS proxy</a:t>
            </a:r>
          </a:p>
          <a:p>
            <a:pPr lvl="1"/>
            <a:r>
              <a:rPr lang="en-US" dirty="0"/>
              <a:t>Interactive: can manipulate the ongoing request and response</a:t>
            </a:r>
          </a:p>
          <a:p>
            <a:pPr lvl="1"/>
            <a:r>
              <a:rPr lang="en-US" dirty="0"/>
              <a:t>HTTPS: supports the man-in-the-middle attack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011" y="4624092"/>
            <a:ext cx="4814181" cy="17449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938" y="2687041"/>
            <a:ext cx="3274147" cy="1744961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 rot="5400000">
            <a:off x="4483841" y="4404329"/>
            <a:ext cx="405959" cy="247436"/>
          </a:xfrm>
          <a:prstGeom prst="rightArrow">
            <a:avLst/>
          </a:prstGeom>
          <a:solidFill>
            <a:srgbClr val="FF0000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321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http</a:t>
            </a:r>
          </a:p>
          <a:p>
            <a:r>
              <a:rPr lang="en-US" dirty="0"/>
              <a:t>https</a:t>
            </a:r>
          </a:p>
          <a:p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Websockets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MQTT</a:t>
            </a:r>
          </a:p>
        </p:txBody>
      </p:sp>
    </p:spTree>
    <p:extLst>
      <p:ext uri="{BB962C8B-B14F-4D97-AF65-F5344CB8AC3E}">
        <p14:creationId xmlns:p14="http://schemas.microsoft.com/office/powerpoint/2010/main" val="9877284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6962-B75C-4E5E-BB36-A1D702A3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5FED3-7C32-4F0D-9E97-6C5684C96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 = http over SSL/TLS</a:t>
            </a:r>
          </a:p>
          <a:p>
            <a:r>
              <a:rPr lang="en-US" dirty="0"/>
              <a:t>TLS builds a secure tunnel between the client and server and http messages are exchanged through the tunnel</a:t>
            </a:r>
          </a:p>
          <a:p>
            <a:r>
              <a:rPr lang="en-US" dirty="0"/>
              <a:t>Certificates play a critical role in https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19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33533"/>
            <a:ext cx="7886700" cy="149763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hlinkClick r:id="rId2" tooltip="X.509"/>
              </a:rPr>
              <a:t>X.509 </a:t>
            </a:r>
            <a:r>
              <a:rPr lang="en-US" dirty="0"/>
              <a:t>- the most common format for public key certificates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Very general</a:t>
            </a:r>
          </a:p>
          <a:p>
            <a:pPr>
              <a:lnSpc>
                <a:spcPct val="100000"/>
              </a:lnSpc>
            </a:pPr>
            <a:r>
              <a:rPr lang="en-US" dirty="0"/>
              <a:t>The format is use case oriented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e.g. </a:t>
            </a:r>
            <a:r>
              <a:rPr lang="en-US" dirty="0">
                <a:hlinkClick r:id="rId3" tooltip="PKIX"/>
              </a:rPr>
              <a:t>Public Key Infrastructure (PKI) X.509</a:t>
            </a:r>
            <a:r>
              <a:rPr lang="en-US" dirty="0"/>
              <a:t> in RFC 5280.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D5BBFE-EA8C-422D-999D-89436428D312}"/>
              </a:ext>
            </a:extLst>
          </p:cNvPr>
          <p:cNvSpPr txBox="1"/>
          <p:nvPr/>
        </p:nvSpPr>
        <p:spPr>
          <a:xfrm>
            <a:off x="1976343" y="3162611"/>
            <a:ext cx="5347939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ertificate </a:t>
            </a:r>
            <a:r>
              <a:rPr lang="en-US" b="1" dirty="0"/>
              <a:t>A</a:t>
            </a:r>
            <a:r>
              <a:rPr lang="en-US" dirty="0"/>
              <a:t>uthority (CA)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(</a:t>
            </a:r>
            <a:r>
              <a:rPr lang="en-US" dirty="0" err="1"/>
              <a:t>e</a:t>
            </a:r>
            <a:r>
              <a:rPr lang="en-US" baseline="-25000" dirty="0" err="1"/>
              <a:t>ca</a:t>
            </a:r>
            <a:r>
              <a:rPr lang="en-US" dirty="0"/>
              <a:t>, </a:t>
            </a:r>
            <a:r>
              <a:rPr lang="en-US" dirty="0" err="1"/>
              <a:t>d</a:t>
            </a:r>
            <a:r>
              <a:rPr lang="en-US" baseline="-25000" dirty="0" err="1"/>
              <a:t>ca</a:t>
            </a:r>
            <a:r>
              <a:rPr lang="en-US" dirty="0"/>
              <a:t>), certificate(</a:t>
            </a:r>
            <a:r>
              <a:rPr lang="en-US" dirty="0" err="1"/>
              <a:t>CommonName</a:t>
            </a:r>
            <a:r>
              <a:rPr lang="en-US" baseline="-25000" dirty="0" err="1"/>
              <a:t>ca</a:t>
            </a:r>
            <a:r>
              <a:rPr lang="en-US" dirty="0"/>
              <a:t>, </a:t>
            </a:r>
            <a:r>
              <a:rPr lang="en-US" dirty="0" err="1"/>
              <a:t>e</a:t>
            </a:r>
            <a:r>
              <a:rPr lang="en-US" baseline="-25000" dirty="0" err="1"/>
              <a:t>ca</a:t>
            </a:r>
            <a:r>
              <a:rPr lang="en-US" dirty="0"/>
              <a:t>) preinstalled everywhere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9C7BA2-88C0-4E59-963D-BE0637C43087}"/>
              </a:ext>
            </a:extLst>
          </p:cNvPr>
          <p:cNvSpPr txBox="1"/>
          <p:nvPr/>
        </p:nvSpPr>
        <p:spPr>
          <a:xfrm>
            <a:off x="258284" y="5576989"/>
            <a:ext cx="3019680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Alice </a:t>
            </a:r>
          </a:p>
          <a:p>
            <a:r>
              <a:rPr lang="en-US" sz="1400" dirty="0"/>
              <a:t>(</a:t>
            </a:r>
            <a:r>
              <a:rPr lang="en-US" sz="1400" dirty="0" err="1"/>
              <a:t>e</a:t>
            </a:r>
            <a:r>
              <a:rPr lang="en-US" sz="1400" baseline="-25000" dirty="0" err="1"/>
              <a:t>A</a:t>
            </a:r>
            <a:r>
              <a:rPr lang="en-US" sz="1400" dirty="0"/>
              <a:t>, </a:t>
            </a:r>
            <a:r>
              <a:rPr lang="en-US" sz="1400" dirty="0" err="1"/>
              <a:t>d</a:t>
            </a:r>
            <a:r>
              <a:rPr lang="en-US" sz="1400" baseline="-25000" dirty="0" err="1"/>
              <a:t>A</a:t>
            </a:r>
            <a:r>
              <a:rPr lang="en-US" sz="1400" dirty="0"/>
              <a:t>), certificate(</a:t>
            </a:r>
            <a:r>
              <a:rPr lang="en-US" sz="1400" dirty="0" err="1"/>
              <a:t>CommonName</a:t>
            </a:r>
            <a:r>
              <a:rPr lang="en-US" sz="1400" baseline="-25000" dirty="0" err="1"/>
              <a:t>A</a:t>
            </a:r>
            <a:r>
              <a:rPr lang="en-US" sz="1400" dirty="0"/>
              <a:t>, </a:t>
            </a:r>
            <a:r>
              <a:rPr lang="en-US" sz="1400" dirty="0" err="1"/>
              <a:t>e</a:t>
            </a:r>
            <a:r>
              <a:rPr lang="en-US" sz="1400" baseline="-25000" dirty="0" err="1"/>
              <a:t>A</a:t>
            </a:r>
            <a:r>
              <a:rPr lang="en-US" sz="1400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2B56D6-5796-4C6D-A6EE-1E6FA8066B92}"/>
              </a:ext>
            </a:extLst>
          </p:cNvPr>
          <p:cNvSpPr txBox="1"/>
          <p:nvPr/>
        </p:nvSpPr>
        <p:spPr>
          <a:xfrm>
            <a:off x="3452178" y="5581800"/>
            <a:ext cx="2245772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Server </a:t>
            </a:r>
          </a:p>
          <a:p>
            <a:r>
              <a:rPr lang="en-US" sz="1400" dirty="0"/>
              <a:t>(</a:t>
            </a:r>
            <a:r>
              <a:rPr lang="en-US" sz="1400" dirty="0" err="1"/>
              <a:t>e</a:t>
            </a:r>
            <a:r>
              <a:rPr lang="en-US" sz="1400" baseline="-25000" dirty="0" err="1"/>
              <a:t>s</a:t>
            </a:r>
            <a:r>
              <a:rPr lang="en-US" sz="1400" dirty="0"/>
              <a:t>, d</a:t>
            </a:r>
            <a:r>
              <a:rPr lang="en-US" sz="1400" baseline="-25000" dirty="0"/>
              <a:t>s</a:t>
            </a:r>
            <a:r>
              <a:rPr lang="en-US" sz="1400" dirty="0"/>
              <a:t>), </a:t>
            </a:r>
          </a:p>
          <a:p>
            <a:r>
              <a:rPr lang="en-US" sz="1400" dirty="0"/>
              <a:t>certificate(</a:t>
            </a:r>
            <a:r>
              <a:rPr lang="en-US" sz="1400" dirty="0" err="1"/>
              <a:t>ip</a:t>
            </a:r>
            <a:r>
              <a:rPr lang="en-US" sz="1400" dirty="0"/>
              <a:t>/</a:t>
            </a:r>
            <a:r>
              <a:rPr lang="en-US" sz="1400" dirty="0" err="1"/>
              <a:t>url</a:t>
            </a:r>
            <a:r>
              <a:rPr lang="en-US" sz="1400" dirty="0"/>
              <a:t>, </a:t>
            </a:r>
            <a:r>
              <a:rPr lang="en-US" sz="1400" dirty="0" err="1"/>
              <a:t>e</a:t>
            </a:r>
            <a:r>
              <a:rPr lang="en-US" sz="1400" baseline="-25000" dirty="0" err="1"/>
              <a:t>s</a:t>
            </a:r>
            <a:r>
              <a:rPr lang="en-US" sz="1400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1E17B1-0C50-409B-B215-E84A0BA02BA0}"/>
              </a:ext>
            </a:extLst>
          </p:cNvPr>
          <p:cNvSpPr txBox="1"/>
          <p:nvPr/>
        </p:nvSpPr>
        <p:spPr>
          <a:xfrm>
            <a:off x="5884881" y="5585195"/>
            <a:ext cx="2952883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Bob</a:t>
            </a:r>
          </a:p>
          <a:p>
            <a:r>
              <a:rPr lang="en-US" sz="1400" dirty="0"/>
              <a:t>(</a:t>
            </a:r>
            <a:r>
              <a:rPr lang="en-US" sz="1400" dirty="0" err="1"/>
              <a:t>e</a:t>
            </a:r>
            <a:r>
              <a:rPr lang="en-US" sz="1400" baseline="-25000" dirty="0" err="1"/>
              <a:t>B</a:t>
            </a:r>
            <a:r>
              <a:rPr lang="en-US" sz="1400" dirty="0"/>
              <a:t>, d</a:t>
            </a:r>
            <a:r>
              <a:rPr lang="en-US" sz="1400" baseline="-25000" dirty="0"/>
              <a:t>B</a:t>
            </a:r>
            <a:r>
              <a:rPr lang="en-US" sz="1400" dirty="0"/>
              <a:t>), certificate(</a:t>
            </a:r>
            <a:r>
              <a:rPr lang="en-US" sz="1400" dirty="0" err="1"/>
              <a:t>CommonName</a:t>
            </a:r>
            <a:r>
              <a:rPr lang="en-US" sz="1400" baseline="-25000" dirty="0" err="1"/>
              <a:t>B</a:t>
            </a:r>
            <a:r>
              <a:rPr lang="en-US" sz="1400" dirty="0"/>
              <a:t>, </a:t>
            </a:r>
            <a:r>
              <a:rPr lang="en-US" sz="1400" dirty="0" err="1"/>
              <a:t>e</a:t>
            </a:r>
            <a:r>
              <a:rPr lang="en-US" sz="1400" baseline="-25000" dirty="0" err="1"/>
              <a:t>B</a:t>
            </a:r>
            <a:r>
              <a:rPr lang="en-US" sz="1400" dirty="0"/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7A61DD-E348-4F17-ABBD-9BBFA2335121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 bwMode="auto">
          <a:xfrm>
            <a:off x="3277964" y="5946321"/>
            <a:ext cx="174214" cy="4811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sm" len="sm"/>
            <a:tailEnd type="triangle" w="sm" len="sm"/>
          </a:ln>
          <a:effectLst/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A593DC-8D91-49D9-9589-B5D86F808244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 bwMode="auto">
          <a:xfrm>
            <a:off x="5697950" y="5951132"/>
            <a:ext cx="186931" cy="339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sm" len="sm"/>
            <a:tailEnd type="triangle" w="sm" len="sm"/>
          </a:ln>
          <a:effectLst/>
        </p:spPr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1058075-0841-4CEF-8F44-440955ED5A6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178" y="3554820"/>
            <a:ext cx="1682321" cy="6976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7E15DF-DD5F-48C6-85C3-5524E26194B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655" y="4886627"/>
            <a:ext cx="623837" cy="9468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791499F-C334-4D98-86DB-BBF68CD3E5B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023" y="4985736"/>
            <a:ext cx="444617" cy="8477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C5707B1-DB4E-4720-9433-E6FE0941CCD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752" y="4817863"/>
            <a:ext cx="957555" cy="135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797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Verifying Certificates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001000" cy="838200"/>
          </a:xfrm>
        </p:spPr>
        <p:txBody>
          <a:bodyPr/>
          <a:lstStyle/>
          <a:p>
            <a:r>
              <a:rPr lang="en-US" dirty="0"/>
              <a:t>How does Alice (browser)  obtain   </a:t>
            </a:r>
            <a:r>
              <a:rPr lang="en-US" dirty="0" err="1"/>
              <a:t>e</a:t>
            </a:r>
            <a:r>
              <a:rPr lang="en-US" baseline="-25000" dirty="0" err="1"/>
              <a:t>Bob</a:t>
            </a:r>
            <a:r>
              <a:rPr lang="en-US" baseline="-25000" dirty="0"/>
              <a:t>  </a:t>
            </a:r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7517696" y="2667000"/>
            <a:ext cx="1066800" cy="2514600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315113" y="2667000"/>
            <a:ext cx="1141596" cy="2514600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46280" y="2343090"/>
            <a:ext cx="5421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CA</a:t>
            </a: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606428" y="3245516"/>
            <a:ext cx="27432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5083864" y="2879360"/>
            <a:ext cx="23338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e</a:t>
            </a:r>
            <a:r>
              <a:rPr lang="en-US" sz="2000" baseline="-25000" dirty="0" err="1"/>
              <a:t>S</a:t>
            </a:r>
            <a:r>
              <a:rPr lang="en-US" sz="2000" dirty="0">
                <a:latin typeface="+mn-lt"/>
              </a:rPr>
              <a:t> and</a:t>
            </a:r>
          </a:p>
          <a:p>
            <a:r>
              <a:rPr lang="en-US" sz="2000" dirty="0">
                <a:latin typeface="+mn-lt"/>
              </a:rPr>
              <a:t>proof “I am Server”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1080" y="2057400"/>
            <a:ext cx="11256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Browser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Alice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554412" y="5325580"/>
            <a:ext cx="960937" cy="457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e</a:t>
            </a:r>
            <a:r>
              <a:rPr lang="en-US" sz="2000" baseline="-25000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CA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,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d</a:t>
            </a:r>
            <a:r>
              <a:rPr kumimoji="0" lang="en-US" sz="2000" b="0" i="0" u="none" strike="noStrike" cap="none" normalizeH="0" baseline="-25000" dirty="0" err="1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+mn-lt"/>
              </a:rPr>
              <a:t>CA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538569" y="3414010"/>
            <a:ext cx="8547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check</a:t>
            </a:r>
          </a:p>
          <a:p>
            <a:pPr algn="ctr"/>
            <a:r>
              <a:rPr lang="en-US" sz="2000" dirty="0">
                <a:latin typeface="+mn-lt"/>
              </a:rPr>
              <a:t>proof</a:t>
            </a:r>
          </a:p>
        </p:txBody>
      </p:sp>
      <p:cxnSp>
        <p:nvCxnSpPr>
          <p:cNvPr id="21" name="Straight Arrow Connector 20"/>
          <p:cNvCxnSpPr/>
          <p:nvPr/>
        </p:nvCxnSpPr>
        <p:spPr bwMode="auto">
          <a:xfrm rot="10800000">
            <a:off x="4633464" y="4483686"/>
            <a:ext cx="28194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701678" y="4093080"/>
            <a:ext cx="2474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issue Certificate signed with </a:t>
            </a:r>
            <a:r>
              <a:rPr lang="en-US" sz="2000" dirty="0" err="1">
                <a:latin typeface="+mn-lt"/>
              </a:rPr>
              <a:t>d</a:t>
            </a:r>
            <a:r>
              <a:rPr lang="en-US" sz="2000" baseline="-25000" dirty="0" err="1">
                <a:latin typeface="+mn-lt"/>
              </a:rPr>
              <a:t>CA</a:t>
            </a:r>
            <a:r>
              <a:rPr lang="en-US" sz="2000" baseline="-25000" dirty="0">
                <a:latin typeface="+mn-lt"/>
              </a:rPr>
              <a:t> </a:t>
            </a:r>
            <a:endParaRPr lang="en-US" sz="2000" dirty="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074280" y="2667000"/>
            <a:ext cx="1524000" cy="2514600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26680" y="2735759"/>
            <a:ext cx="9909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choose</a:t>
            </a:r>
          </a:p>
          <a:p>
            <a:r>
              <a:rPr lang="en-US" sz="2000" dirty="0">
                <a:latin typeface="+mn-lt"/>
              </a:rPr>
              <a:t>(</a:t>
            </a:r>
            <a:r>
              <a:rPr lang="en-US" sz="2000" dirty="0" err="1"/>
              <a:t>e</a:t>
            </a:r>
            <a:r>
              <a:rPr lang="en-US" sz="2000" baseline="-25000" dirty="0" err="1"/>
              <a:t>S</a:t>
            </a:r>
            <a:r>
              <a:rPr lang="en-US" sz="2000" dirty="0">
                <a:latin typeface="+mn-lt"/>
              </a:rPr>
              <a:t>, </a:t>
            </a:r>
            <a:r>
              <a:rPr lang="en-US" sz="2000" dirty="0" err="1">
                <a:latin typeface="+mn-lt"/>
              </a:rPr>
              <a:t>d</a:t>
            </a:r>
            <a:r>
              <a:rPr lang="en-US" sz="2000" baseline="-25000" dirty="0" err="1">
                <a:latin typeface="+mn-lt"/>
              </a:rPr>
              <a:t>S</a:t>
            </a:r>
            <a:r>
              <a:rPr lang="en-US" dirty="0">
                <a:latin typeface="+mn-lt"/>
              </a:rPr>
              <a:t>)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18532" y="2017350"/>
            <a:ext cx="11706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Server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69239" y="4473714"/>
            <a:ext cx="12629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Verify</a:t>
            </a:r>
          </a:p>
          <a:p>
            <a:pPr algn="ctr"/>
            <a:r>
              <a:rPr lang="en-US" sz="2000" dirty="0">
                <a:latin typeface="+mn-lt"/>
              </a:rPr>
              <a:t>Certificate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404264" y="4827657"/>
            <a:ext cx="1676400" cy="1569036"/>
            <a:chOff x="1397880" y="4800600"/>
            <a:chExt cx="1676400" cy="1569036"/>
          </a:xfrm>
        </p:grpSpPr>
        <p:cxnSp>
          <p:nvCxnSpPr>
            <p:cNvPr id="33" name="Straight Arrow Connector 32"/>
            <p:cNvCxnSpPr/>
            <p:nvPr/>
          </p:nvCxnSpPr>
          <p:spPr bwMode="auto">
            <a:xfrm rot="10800000">
              <a:off x="1397880" y="4800600"/>
              <a:ext cx="1676400" cy="15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2583" y="4833122"/>
              <a:ext cx="1536514" cy="1536514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1579199" y="4991618"/>
              <a:ext cx="87062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+mn-lt"/>
                </a:rPr>
                <a:t>Server</a:t>
              </a:r>
            </a:p>
            <a:p>
              <a:r>
                <a:rPr lang="en-US" sz="2000" b="1" dirty="0" err="1">
                  <a:latin typeface="+mn-lt"/>
                </a:rPr>
                <a:t>e</a:t>
              </a:r>
              <a:r>
                <a:rPr lang="en-US" sz="2000" b="1" baseline="-25000" dirty="0" err="1">
                  <a:latin typeface="+mn-lt"/>
                </a:rPr>
                <a:t>S</a:t>
              </a:r>
              <a:endParaRPr lang="en-US" sz="2000" b="1" baseline="-25000" dirty="0">
                <a:latin typeface="+mn-lt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5231823" y="4800966"/>
            <a:ext cx="1536514" cy="1536514"/>
            <a:chOff x="1502583" y="4833122"/>
            <a:chExt cx="1536514" cy="1536514"/>
          </a:xfrm>
        </p:grpSpPr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2583" y="4833122"/>
              <a:ext cx="1536514" cy="1536514"/>
            </a:xfrm>
            <a:prstGeom prst="rect">
              <a:avLst/>
            </a:prstGeom>
          </p:spPr>
        </p:pic>
        <p:sp>
          <p:nvSpPr>
            <p:cNvPr id="44" name="TextBox 43"/>
            <p:cNvSpPr txBox="1"/>
            <p:nvPr/>
          </p:nvSpPr>
          <p:spPr>
            <a:xfrm>
              <a:off x="1579199" y="4991618"/>
              <a:ext cx="92833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+mn-lt"/>
                </a:rPr>
                <a:t>Server </a:t>
              </a:r>
              <a:br>
                <a:rPr lang="en-US" sz="2000" b="1" dirty="0">
                  <a:latin typeface="+mn-lt"/>
                </a:rPr>
              </a:br>
              <a:r>
                <a:rPr lang="en-US" sz="2000" b="1" dirty="0" err="1">
                  <a:latin typeface="+mn-lt"/>
                </a:rPr>
                <a:t>e</a:t>
              </a:r>
              <a:r>
                <a:rPr lang="en-US" sz="2000" b="1" baseline="-25000" dirty="0" err="1">
                  <a:latin typeface="+mn-lt"/>
                </a:rPr>
                <a:t>S</a:t>
              </a:r>
              <a:endParaRPr lang="en-US" sz="2000" b="1" baseline="-25000" dirty="0">
                <a:latin typeface="+mn-lt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53324" y="2893916"/>
            <a:ext cx="894804" cy="894804"/>
            <a:chOff x="453324" y="2893916"/>
            <a:chExt cx="894804" cy="894804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3324" y="2893916"/>
              <a:ext cx="894804" cy="894804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539247" y="2970192"/>
              <a:ext cx="572593" cy="40011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err="1">
                  <a:latin typeface="+mn-lt"/>
                </a:rPr>
                <a:t>e</a:t>
              </a:r>
              <a:r>
                <a:rPr lang="en-US" sz="2000" baseline="-25000" dirty="0" err="1">
                  <a:latin typeface="+mn-lt"/>
                </a:rPr>
                <a:t>CA</a:t>
              </a:r>
              <a:endParaRPr lang="en-US" sz="2000" dirty="0">
                <a:latin typeface="+mn-lt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325821" y="3733190"/>
            <a:ext cx="894804" cy="894804"/>
            <a:chOff x="453324" y="2893916"/>
            <a:chExt cx="894804" cy="894804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3324" y="2893916"/>
              <a:ext cx="894804" cy="894804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539247" y="2970192"/>
              <a:ext cx="572593" cy="40011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err="1">
                  <a:latin typeface="+mn-lt"/>
                </a:rPr>
                <a:t>e</a:t>
              </a:r>
              <a:r>
                <a:rPr lang="en-US" sz="2000" baseline="-25000" dirty="0" err="1">
                  <a:latin typeface="+mn-lt"/>
                </a:rPr>
                <a:t>CA</a:t>
              </a:r>
              <a:endParaRPr lang="en-US" sz="2000" dirty="0">
                <a:latin typeface="+mn-lt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0BA7E7A-7825-597F-1897-CF50B7BD0DC0}"/>
              </a:ext>
            </a:extLst>
          </p:cNvPr>
          <p:cNvSpPr txBox="1"/>
          <p:nvPr/>
        </p:nvSpPr>
        <p:spPr>
          <a:xfrm>
            <a:off x="5187998" y="2177534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Done offline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163F55-D3BF-0106-922C-957DCAEB3B10}"/>
              </a:ext>
            </a:extLst>
          </p:cNvPr>
          <p:cNvSpPr txBox="1"/>
          <p:nvPr/>
        </p:nvSpPr>
        <p:spPr>
          <a:xfrm>
            <a:off x="1508402" y="2129979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Done online</a:t>
            </a:r>
          </a:p>
        </p:txBody>
      </p:sp>
    </p:spTree>
    <p:extLst>
      <p:ext uri="{BB962C8B-B14F-4D97-AF65-F5344CB8AC3E}">
        <p14:creationId xmlns:p14="http://schemas.microsoft.com/office/powerpoint/2010/main" val="95377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" grpId="0"/>
      <p:bldP spid="3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Certificates: example – Firefox/Tools/Options/</a:t>
            </a:r>
            <a:r>
              <a:rPr lang="en-US" dirty="0" err="1"/>
              <a:t>Privacy&amp;Security</a:t>
            </a:r>
            <a:r>
              <a:rPr lang="en-US" dirty="0"/>
              <a:t>/View Certificates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3048000" cy="4114800"/>
          </a:xfrm>
        </p:spPr>
        <p:txBody>
          <a:bodyPr/>
          <a:lstStyle/>
          <a:p>
            <a:r>
              <a:rPr lang="en-US" dirty="0"/>
              <a:t>Important fields: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5684" y="1706002"/>
            <a:ext cx="4446440" cy="47182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28" y="1706003"/>
            <a:ext cx="4440357" cy="471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632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 Authorities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06" y="1221639"/>
            <a:ext cx="8570188" cy="526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113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Certificates on the web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500188"/>
            <a:ext cx="8163910" cy="482178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The </a:t>
            </a:r>
            <a:r>
              <a:rPr lang="en-US" dirty="0">
                <a:solidFill>
                  <a:srgbClr val="C00000"/>
                </a:solidFill>
              </a:rPr>
              <a:t>owner of a certificate </a:t>
            </a:r>
            <a:r>
              <a:rPr lang="en-US" dirty="0"/>
              <a:t>is called a </a:t>
            </a:r>
            <a:r>
              <a:rPr lang="en-US" dirty="0">
                <a:solidFill>
                  <a:srgbClr val="C00000"/>
                </a:solidFill>
              </a:rPr>
              <a:t>subject</a:t>
            </a:r>
          </a:p>
          <a:p>
            <a:pPr>
              <a:lnSpc>
                <a:spcPct val="100000"/>
              </a:lnSpc>
            </a:pPr>
            <a:r>
              <a:rPr lang="en-US" dirty="0"/>
              <a:t>Common name is the identity of the owner</a:t>
            </a:r>
          </a:p>
          <a:p>
            <a:pPr>
              <a:lnSpc>
                <a:spcPct val="100000"/>
              </a:lnSpc>
            </a:pPr>
            <a:r>
              <a:rPr lang="en-US" dirty="0"/>
              <a:t>Subject’s </a:t>
            </a:r>
            <a:r>
              <a:rPr lang="en-US" i="1" dirty="0" err="1"/>
              <a:t>CommonName</a:t>
            </a:r>
            <a:r>
              <a:rPr lang="en-US" dirty="0"/>
              <a:t> can be: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An explicit name, e.g. </a:t>
            </a:r>
            <a:r>
              <a:rPr lang="en-US" dirty="0" err="1"/>
              <a:t>cs.uml</a:t>
            </a:r>
            <a:r>
              <a:rPr lang="en-US" dirty="0"/>
              <a:t>, or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 name with a wildcard character, e.g. *.uml.edu     or    cs*.uml.edu</a:t>
            </a:r>
          </a:p>
        </p:txBody>
      </p:sp>
    </p:spTree>
    <p:extLst>
      <p:ext uri="{BB962C8B-B14F-4D97-AF65-F5344CB8AC3E}">
        <p14:creationId xmlns:p14="http://schemas.microsoft.com/office/powerpoint/2010/main" val="6389519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5126"/>
            <a:ext cx="8058150" cy="1325563"/>
          </a:xfrm>
        </p:spPr>
        <p:txBody>
          <a:bodyPr/>
          <a:lstStyle/>
          <a:p>
            <a:r>
              <a:rPr lang="en-US" dirty="0"/>
              <a:t>SSL/TLS Review</a:t>
            </a:r>
          </a:p>
        </p:txBody>
      </p:sp>
      <p:sp>
        <p:nvSpPr>
          <p:cNvPr id="40" name="Content Placeholder 39"/>
          <p:cNvSpPr>
            <a:spLocks noGrp="1"/>
          </p:cNvSpPr>
          <p:nvPr>
            <p:ph idx="1"/>
          </p:nvPr>
        </p:nvSpPr>
        <p:spPr>
          <a:xfrm>
            <a:off x="457200" y="4700588"/>
            <a:ext cx="8686800" cy="1521792"/>
          </a:xfrm>
        </p:spPr>
        <p:txBody>
          <a:bodyPr>
            <a:normAutofit/>
          </a:bodyPr>
          <a:lstStyle/>
          <a:p>
            <a:r>
              <a:rPr lang="en-US" dirty="0"/>
              <a:t>Bob generates    (</a:t>
            </a:r>
            <a:r>
              <a:rPr lang="en-US" dirty="0" err="1"/>
              <a:t>e</a:t>
            </a:r>
            <a:r>
              <a:rPr lang="en-US" baseline="-25000" dirty="0" err="1"/>
              <a:t>Bob</a:t>
            </a:r>
            <a:r>
              <a:rPr lang="en-US" baseline="-25000" dirty="0"/>
              <a:t>  </a:t>
            </a:r>
            <a:r>
              <a:rPr lang="en-US" dirty="0"/>
              <a:t>,  </a:t>
            </a:r>
            <a:r>
              <a:rPr lang="en-US" dirty="0" err="1"/>
              <a:t>d</a:t>
            </a:r>
            <a:r>
              <a:rPr lang="en-US" baseline="-25000" dirty="0" err="1"/>
              <a:t>Bob</a:t>
            </a:r>
            <a:r>
              <a:rPr lang="en-US" dirty="0"/>
              <a:t> )</a:t>
            </a:r>
          </a:p>
          <a:p>
            <a:r>
              <a:rPr lang="en-US" dirty="0"/>
              <a:t>Alice uses  </a:t>
            </a:r>
            <a:r>
              <a:rPr lang="en-US" dirty="0" err="1"/>
              <a:t>e</a:t>
            </a:r>
            <a:r>
              <a:rPr lang="en-US" baseline="-25000" dirty="0" err="1"/>
              <a:t>Bob</a:t>
            </a:r>
            <a:r>
              <a:rPr lang="en-US" dirty="0"/>
              <a:t>  to encrypts </a:t>
            </a:r>
            <a:r>
              <a:rPr lang="en-US" i="1" dirty="0"/>
              <a:t>m</a:t>
            </a:r>
            <a:r>
              <a:rPr lang="en-US" dirty="0"/>
              <a:t> and only Bob can decrypt c to get </a:t>
            </a:r>
            <a:r>
              <a:rPr lang="en-US" i="1" dirty="0"/>
              <a:t>m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71713" y="2133600"/>
            <a:ext cx="8080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Tahoma" pitchFamily="34" charset="0"/>
              </a:rPr>
              <a:t>Alice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1900238" y="2633663"/>
            <a:ext cx="1514475" cy="914400"/>
          </a:xfrm>
          <a:prstGeom prst="rect">
            <a:avLst/>
          </a:prstGeom>
          <a:solidFill>
            <a:srgbClr val="9999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Tahoma" pitchFamily="34" charset="0"/>
              </a:rPr>
              <a:t>Encryption</a:t>
            </a:r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>
            <a:off x="985838" y="3104186"/>
            <a:ext cx="91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1380195" y="2642046"/>
            <a:ext cx="4427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Tahoma" pitchFamily="34" charset="0"/>
              </a:rPr>
              <a:t>m</a:t>
            </a: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3488473" y="2663159"/>
            <a:ext cx="32733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Tahoma" pitchFamily="34" charset="0"/>
              </a:rPr>
              <a:t>c</a:t>
            </a:r>
          </a:p>
        </p:txBody>
      </p:sp>
      <p:sp>
        <p:nvSpPr>
          <p:cNvPr id="11" name="Text Box 12"/>
          <p:cNvSpPr txBox="1">
            <a:spLocks noChangeArrowheads="1"/>
          </p:cNvSpPr>
          <p:nvPr/>
        </p:nvSpPr>
        <p:spPr bwMode="auto">
          <a:xfrm>
            <a:off x="6584950" y="2155825"/>
            <a:ext cx="6969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Tahoma" pitchFamily="34" charset="0"/>
              </a:rPr>
              <a:t>Bob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6155127" y="2655888"/>
            <a:ext cx="1297368" cy="914400"/>
          </a:xfrm>
          <a:prstGeom prst="rect">
            <a:avLst/>
          </a:prstGeom>
          <a:solidFill>
            <a:srgbClr val="9999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Tahoma" pitchFamily="34" charset="0"/>
              </a:rPr>
              <a:t>Decryption</a:t>
            </a:r>
          </a:p>
        </p:txBody>
      </p:sp>
      <p:sp>
        <p:nvSpPr>
          <p:cNvPr id="13" name="Line 14"/>
          <p:cNvSpPr>
            <a:spLocks noChangeShapeType="1"/>
          </p:cNvSpPr>
          <p:nvPr/>
        </p:nvSpPr>
        <p:spPr bwMode="auto">
          <a:xfrm>
            <a:off x="5426075" y="3124200"/>
            <a:ext cx="7302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Text Box 15"/>
          <p:cNvSpPr txBox="1">
            <a:spLocks noChangeArrowheads="1"/>
          </p:cNvSpPr>
          <p:nvPr/>
        </p:nvSpPr>
        <p:spPr bwMode="auto">
          <a:xfrm>
            <a:off x="5627533" y="2663159"/>
            <a:ext cx="32733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Tahoma" pitchFamily="34" charset="0"/>
              </a:rPr>
              <a:t>c</a:t>
            </a:r>
          </a:p>
        </p:txBody>
      </p:sp>
      <p:sp>
        <p:nvSpPr>
          <p:cNvPr id="16" name="Text Box 17"/>
          <p:cNvSpPr txBox="1">
            <a:spLocks noChangeArrowheads="1"/>
          </p:cNvSpPr>
          <p:nvPr/>
        </p:nvSpPr>
        <p:spPr bwMode="auto">
          <a:xfrm>
            <a:off x="7513800" y="2642521"/>
            <a:ext cx="4427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Tahoma" pitchFamily="34" charset="0"/>
              </a:rPr>
              <a:t>m</a:t>
            </a:r>
          </a:p>
        </p:txBody>
      </p:sp>
      <p:cxnSp>
        <p:nvCxnSpPr>
          <p:cNvPr id="17" name="Straight Arrow Connector 20"/>
          <p:cNvCxnSpPr>
            <a:cxnSpLocks noChangeShapeType="1"/>
            <a:endCxn id="6" idx="2"/>
          </p:cNvCxnSpPr>
          <p:nvPr/>
        </p:nvCxnSpPr>
        <p:spPr bwMode="auto">
          <a:xfrm flipV="1">
            <a:off x="2657475" y="3548063"/>
            <a:ext cx="1" cy="34766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18" name="Straight Arrow Connector 21"/>
          <p:cNvCxnSpPr>
            <a:cxnSpLocks noChangeShapeType="1"/>
          </p:cNvCxnSpPr>
          <p:nvPr/>
        </p:nvCxnSpPr>
        <p:spPr bwMode="auto">
          <a:xfrm rot="5400000" flipH="1" flipV="1">
            <a:off x="6797675" y="3749675"/>
            <a:ext cx="338138" cy="1588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19" name="TextBox 18"/>
          <p:cNvSpPr txBox="1"/>
          <p:nvPr/>
        </p:nvSpPr>
        <p:spPr>
          <a:xfrm>
            <a:off x="2393950" y="3810000"/>
            <a:ext cx="85632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 err="1">
                <a:latin typeface="+mn-lt"/>
              </a:rPr>
              <a:t>e</a:t>
            </a:r>
            <a:r>
              <a:rPr lang="en-US" sz="2800" baseline="-25000" dirty="0" err="1">
                <a:latin typeface="+mn-lt"/>
              </a:rPr>
              <a:t>Bob</a:t>
            </a:r>
            <a:endParaRPr lang="en-US" sz="2800" dirty="0"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84950" y="3805238"/>
            <a:ext cx="86754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 err="1">
                <a:latin typeface="+mn-lt"/>
              </a:rPr>
              <a:t>d</a:t>
            </a:r>
            <a:r>
              <a:rPr lang="en-US" sz="2800" baseline="-25000" dirty="0" err="1">
                <a:latin typeface="+mn-lt"/>
              </a:rPr>
              <a:t>Bob</a:t>
            </a:r>
            <a:endParaRPr lang="en-US" sz="2800" dirty="0">
              <a:latin typeface="+mn-lt"/>
            </a:endParaRPr>
          </a:p>
        </p:txBody>
      </p:sp>
      <p:cxnSp>
        <p:nvCxnSpPr>
          <p:cNvPr id="21" name="Straight Arrow Connector 27"/>
          <p:cNvCxnSpPr>
            <a:cxnSpLocks noChangeShapeType="1"/>
            <a:stCxn id="6" idx="3"/>
            <a:endCxn id="1026" idx="1"/>
          </p:cNvCxnSpPr>
          <p:nvPr/>
        </p:nvCxnSpPr>
        <p:spPr bwMode="auto">
          <a:xfrm>
            <a:off x="3414713" y="3090863"/>
            <a:ext cx="481378" cy="648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26" name="Line 14"/>
          <p:cNvSpPr>
            <a:spLocks noChangeShapeType="1"/>
          </p:cNvSpPr>
          <p:nvPr/>
        </p:nvSpPr>
        <p:spPr bwMode="auto">
          <a:xfrm>
            <a:off x="7452495" y="3124200"/>
            <a:ext cx="7302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Content Placeholder 39"/>
          <p:cNvSpPr txBox="1">
            <a:spLocks/>
          </p:cNvSpPr>
          <p:nvPr/>
        </p:nvSpPr>
        <p:spPr bwMode="auto">
          <a:xfrm>
            <a:off x="457200" y="15240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Public-key encryption:</a:t>
            </a:r>
          </a:p>
        </p:txBody>
      </p:sp>
      <p:pic>
        <p:nvPicPr>
          <p:cNvPr id="1026" name="Picture 2" descr="mage result for cloud carto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6091" y="2483029"/>
            <a:ext cx="1893131" cy="1228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343400" y="2893991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15116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https</a:t>
            </a:r>
          </a:p>
          <a:p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Websockets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MQTT</a:t>
            </a:r>
          </a:p>
        </p:txBody>
      </p:sp>
    </p:spTree>
    <p:extLst>
      <p:ext uri="{BB962C8B-B14F-4D97-AF65-F5344CB8AC3E}">
        <p14:creationId xmlns:p14="http://schemas.microsoft.com/office/powerpoint/2010/main" val="20378891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SSL/TLS and HTTPS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A061224-DF22-67E1-1F1A-0A05FCE4B35B}"/>
              </a:ext>
            </a:extLst>
          </p:cNvPr>
          <p:cNvGrpSpPr/>
          <p:nvPr/>
        </p:nvGrpSpPr>
        <p:grpSpPr>
          <a:xfrm>
            <a:off x="685800" y="906463"/>
            <a:ext cx="7470848" cy="4808537"/>
            <a:chOff x="685800" y="906463"/>
            <a:chExt cx="7470848" cy="4808537"/>
          </a:xfrm>
        </p:grpSpPr>
        <p:sp>
          <p:nvSpPr>
            <p:cNvPr id="4" name="Rectangle 3"/>
            <p:cNvSpPr/>
            <p:nvPr/>
          </p:nvSpPr>
          <p:spPr bwMode="auto">
            <a:xfrm>
              <a:off x="685800" y="1676400"/>
              <a:ext cx="1143000" cy="40386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22960" y="1310640"/>
              <a:ext cx="10429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n-lt"/>
                </a:rPr>
                <a:t>Browser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028401" y="1295400"/>
              <a:ext cx="8545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n-lt"/>
                </a:rPr>
                <a:t>Server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7056172" y="906463"/>
              <a:ext cx="762000" cy="45720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000" b="0" i="0" u="none" strike="noStrike" cap="none" normalizeH="0" baseline="0" dirty="0">
                  <a:ln>
                    <a:noFill/>
                  </a:ln>
                  <a:effectLst/>
                  <a:latin typeface="+mn-lt"/>
                </a:rPr>
                <a:t>(e, d)</a:t>
              </a: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1828800" y="1615440"/>
              <a:ext cx="5181600" cy="400110"/>
              <a:chOff x="1828800" y="1615440"/>
              <a:chExt cx="5181600" cy="400110"/>
            </a:xfrm>
          </p:grpSpPr>
          <p:cxnSp>
            <p:nvCxnSpPr>
              <p:cNvPr id="10" name="Straight Arrow Connector 9"/>
              <p:cNvCxnSpPr/>
              <p:nvPr/>
            </p:nvCxnSpPr>
            <p:spPr bwMode="auto">
              <a:xfrm>
                <a:off x="1828800" y="1981200"/>
                <a:ext cx="5181600" cy="1588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11" name="TextBox 10"/>
              <p:cNvSpPr txBox="1"/>
              <p:nvPr/>
            </p:nvSpPr>
            <p:spPr>
              <a:xfrm>
                <a:off x="3657600" y="1615440"/>
                <a:ext cx="141256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n-lt"/>
                  </a:rPr>
                  <a:t>client-hello</a:t>
                </a: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1828800" y="2235815"/>
              <a:ext cx="5195591" cy="400110"/>
              <a:chOff x="1828800" y="2235815"/>
              <a:chExt cx="5195591" cy="400110"/>
            </a:xfrm>
          </p:grpSpPr>
          <p:cxnSp>
            <p:nvCxnSpPr>
              <p:cNvPr id="13" name="Straight Arrow Connector 12"/>
              <p:cNvCxnSpPr/>
              <p:nvPr/>
            </p:nvCxnSpPr>
            <p:spPr bwMode="auto">
              <a:xfrm rot="10800000">
                <a:off x="1828800" y="2590800"/>
                <a:ext cx="5181600" cy="1588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14" name="TextBox 13"/>
              <p:cNvSpPr txBox="1"/>
              <p:nvPr/>
            </p:nvSpPr>
            <p:spPr>
              <a:xfrm>
                <a:off x="2682240" y="2235815"/>
                <a:ext cx="434215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n-lt"/>
                  </a:rPr>
                  <a:t>server-hello   +   server-cert (</a:t>
                </a:r>
                <a:r>
                  <a:rPr lang="en-US" sz="1800" dirty="0">
                    <a:latin typeface="+mn-lt"/>
                  </a:rPr>
                  <a:t>e</a:t>
                </a:r>
                <a:r>
                  <a:rPr lang="en-US" sz="2000" dirty="0">
                    <a:latin typeface="+mn-lt"/>
                  </a:rPr>
                  <a:t>)</a:t>
                </a: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1828800" y="3043535"/>
              <a:ext cx="5181600" cy="1295400"/>
              <a:chOff x="1828800" y="3043535"/>
              <a:chExt cx="5181600" cy="1295400"/>
            </a:xfrm>
          </p:grpSpPr>
          <p:sp>
            <p:nvSpPr>
              <p:cNvPr id="21" name="Rounded Rectangle 20"/>
              <p:cNvSpPr/>
              <p:nvPr/>
            </p:nvSpPr>
            <p:spPr bwMode="auto">
              <a:xfrm>
                <a:off x="1828800" y="3043535"/>
                <a:ext cx="5181600" cy="1295400"/>
              </a:xfrm>
              <a:prstGeom prst="round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3048000" y="3043535"/>
                <a:ext cx="335380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0070C0"/>
                    </a:solidFill>
                    <a:latin typeface="+mn-lt"/>
                  </a:rPr>
                  <a:t>key exchange </a:t>
                </a:r>
                <a:r>
                  <a:rPr lang="en-US" sz="1600" dirty="0">
                    <a:solidFill>
                      <a:srgbClr val="0070C0"/>
                    </a:solidFill>
                    <a:latin typeface="+mn-lt"/>
                  </a:rPr>
                  <a:t>(several options)</a:t>
                </a:r>
                <a:endParaRPr lang="en-US" sz="2000" dirty="0">
                  <a:solidFill>
                    <a:srgbClr val="0070C0"/>
                  </a:solidFill>
                  <a:latin typeface="+mn-lt"/>
                </a:endParaRPr>
              </a:p>
            </p:txBody>
          </p:sp>
        </p:grpSp>
        <p:sp>
          <p:nvSpPr>
            <p:cNvPr id="5" name="Rectangle 4"/>
            <p:cNvSpPr/>
            <p:nvPr/>
          </p:nvSpPr>
          <p:spPr bwMode="auto">
            <a:xfrm>
              <a:off x="7010400" y="1600200"/>
              <a:ext cx="1143000" cy="40386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1828800" y="4495800"/>
              <a:ext cx="5181600" cy="400110"/>
              <a:chOff x="1828800" y="4495800"/>
              <a:chExt cx="5181600" cy="400110"/>
            </a:xfrm>
          </p:grpSpPr>
          <p:cxnSp>
            <p:nvCxnSpPr>
              <p:cNvPr id="25" name="Straight Arrow Connector 24"/>
              <p:cNvCxnSpPr/>
              <p:nvPr/>
            </p:nvCxnSpPr>
            <p:spPr bwMode="auto">
              <a:xfrm>
                <a:off x="1828800" y="4876800"/>
                <a:ext cx="5181600" cy="1588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triangle" w="med" len="med"/>
                <a:tailEnd type="triangle" w="med" len="med"/>
              </a:ln>
              <a:effectLst/>
            </p:spPr>
          </p:cxnSp>
          <p:sp>
            <p:nvSpPr>
              <p:cNvPr id="26" name="TextBox 25"/>
              <p:cNvSpPr txBox="1"/>
              <p:nvPr/>
            </p:nvSpPr>
            <p:spPr>
              <a:xfrm>
                <a:off x="3581400" y="4495800"/>
                <a:ext cx="115608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n-lt"/>
                  </a:rPr>
                  <a:t>Finished</a:t>
                </a:r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757016" y="3267670"/>
              <a:ext cx="7399632" cy="983397"/>
              <a:chOff x="657000" y="3267670"/>
              <a:chExt cx="7399632" cy="983397"/>
            </a:xfrm>
          </p:grpSpPr>
          <p:cxnSp>
            <p:nvCxnSpPr>
              <p:cNvPr id="18" name="Straight Arrow Connector 17"/>
              <p:cNvCxnSpPr/>
              <p:nvPr/>
            </p:nvCxnSpPr>
            <p:spPr bwMode="auto">
              <a:xfrm>
                <a:off x="1828800" y="4075390"/>
                <a:ext cx="5181600" cy="1588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0" name="TextBox 19"/>
              <p:cNvSpPr txBox="1"/>
              <p:nvPr/>
            </p:nvSpPr>
            <p:spPr>
              <a:xfrm>
                <a:off x="2481881" y="3724870"/>
                <a:ext cx="293400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n-lt"/>
                  </a:rPr>
                  <a:t> client-key-exchange:   e(k)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657000" y="3267670"/>
                <a:ext cx="1143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+mn-lt"/>
                  </a:rPr>
                  <a:t>Random k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6929400" y="3881735"/>
                <a:ext cx="11272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+mn-lt"/>
                  </a:rPr>
                  <a:t>Random k</a:t>
                </a: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1828800" y="5108833"/>
              <a:ext cx="5181600" cy="455355"/>
              <a:chOff x="1828800" y="5108833"/>
              <a:chExt cx="5181600" cy="455355"/>
            </a:xfrm>
          </p:grpSpPr>
          <p:cxnSp>
            <p:nvCxnSpPr>
              <p:cNvPr id="30" name="Straight Arrow Connector 29"/>
              <p:cNvCxnSpPr/>
              <p:nvPr/>
            </p:nvCxnSpPr>
            <p:spPr bwMode="auto">
              <a:xfrm>
                <a:off x="1828800" y="5562600"/>
                <a:ext cx="5181600" cy="1588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triangle" w="med" len="med"/>
                <a:tailEnd type="triangle" w="med" len="med"/>
              </a:ln>
              <a:effectLst/>
            </p:spPr>
          </p:cxnSp>
          <p:sp>
            <p:nvSpPr>
              <p:cNvPr id="31" name="TextBox 30"/>
              <p:cNvSpPr txBox="1"/>
              <p:nvPr/>
            </p:nvSpPr>
            <p:spPr>
              <a:xfrm>
                <a:off x="2928586" y="5108833"/>
                <a:ext cx="28705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latin typeface="+mn-lt"/>
                  </a:rPr>
                  <a:t>HTTP data encrypted</a:t>
                </a:r>
              </a:p>
            </p:txBody>
          </p:sp>
        </p:grpSp>
      </p:grpSp>
      <p:sp>
        <p:nvSpPr>
          <p:cNvPr id="38" name="TextBox 37"/>
          <p:cNvSpPr txBox="1"/>
          <p:nvPr/>
        </p:nvSpPr>
        <p:spPr>
          <a:xfrm>
            <a:off x="628650" y="5996225"/>
            <a:ext cx="6138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Most common:    server authentication only</a:t>
            </a:r>
          </a:p>
        </p:txBody>
      </p:sp>
    </p:spTree>
    <p:extLst>
      <p:ext uri="{BB962C8B-B14F-4D97-AF65-F5344CB8AC3E}">
        <p14:creationId xmlns:p14="http://schemas.microsoft.com/office/powerpoint/2010/main" val="1908872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TLS/SSL </a:t>
            </a:r>
            <a:r>
              <a:rPr lang="en-US" b="1" dirty="0">
                <a:solidFill>
                  <a:srgbClr val="C00000"/>
                </a:solidFill>
              </a:rPr>
              <a:t>server</a:t>
            </a:r>
            <a:r>
              <a:rPr lang="en-US" b="1" dirty="0"/>
              <a:t> </a:t>
            </a:r>
            <a:r>
              <a:rPr lang="en-US" b="1" dirty="0">
                <a:solidFill>
                  <a:srgbClr val="C00000"/>
                </a:solidFill>
              </a:rPr>
              <a:t>certificate</a:t>
            </a:r>
            <a:r>
              <a:rPr lang="en-US" b="1" dirty="0"/>
              <a:t> [1]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48000"/>
            <a:ext cx="7886700" cy="46289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SSL </a:t>
            </a:r>
            <a:r>
              <a:rPr lang="en-US" dirty="0">
                <a:hlinkClick r:id="rId2" tooltip="Client–server model"/>
              </a:rPr>
              <a:t>client</a:t>
            </a:r>
            <a:r>
              <a:rPr lang="en-US" dirty="0"/>
              <a:t> performs the </a:t>
            </a:r>
            <a:r>
              <a:rPr lang="en-US" dirty="0">
                <a:hlinkClick r:id="rId3" tooltip="Certification path validation algorithm"/>
              </a:rPr>
              <a:t>certification path validation algorithm</a:t>
            </a:r>
            <a:r>
              <a:rPr lang="en-US" dirty="0"/>
              <a:t>:</a:t>
            </a:r>
          </a:p>
          <a:p>
            <a:pPr marL="6858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The subject of the certificate matches the </a:t>
            </a:r>
            <a:r>
              <a:rPr lang="en-US" dirty="0">
                <a:hlinkClick r:id="rId4" tooltip="Hostname"/>
              </a:rPr>
              <a:t>hostname</a:t>
            </a:r>
            <a:r>
              <a:rPr lang="en-US" dirty="0"/>
              <a:t> to which the client is trying to connect.</a:t>
            </a:r>
          </a:p>
          <a:p>
            <a:pPr marL="6858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The certificate is valid.</a:t>
            </a:r>
          </a:p>
          <a:p>
            <a:pPr>
              <a:lnSpc>
                <a:spcPct val="100000"/>
              </a:lnSpc>
            </a:pPr>
            <a:r>
              <a:rPr lang="en-US" dirty="0"/>
              <a:t>The primary hostname (</a:t>
            </a:r>
            <a:r>
              <a:rPr lang="en-US" dirty="0">
                <a:hlinkClick r:id="rId5" tooltip="Domain name"/>
              </a:rPr>
              <a:t>domain name</a:t>
            </a:r>
            <a:r>
              <a:rPr lang="en-US" dirty="0"/>
              <a:t> of the website) is listed as the </a:t>
            </a:r>
            <a:r>
              <a:rPr lang="en-US" b="1" dirty="0"/>
              <a:t>Common Name</a:t>
            </a:r>
            <a:r>
              <a:rPr lang="en-US" dirty="0"/>
              <a:t> in the </a:t>
            </a:r>
            <a:r>
              <a:rPr lang="en-US" b="1" dirty="0"/>
              <a:t>Subject</a:t>
            </a:r>
            <a:r>
              <a:rPr lang="en-US" dirty="0"/>
              <a:t> field of the certificate. 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Subject Alternative Name (SAN) certificates</a:t>
            </a:r>
            <a:r>
              <a:rPr lang="en-US" dirty="0"/>
              <a:t> or </a:t>
            </a:r>
            <a:r>
              <a:rPr lang="en-US" b="1" dirty="0"/>
              <a:t>Unified Communications Certificates (UCC certificates): </a:t>
            </a:r>
            <a:r>
              <a:rPr lang="en-US" dirty="0"/>
              <a:t>a certificate with multiple hostnames (multiple websites) in the field </a:t>
            </a:r>
            <a:r>
              <a:rPr lang="en-US" dirty="0">
                <a:hlinkClick r:id="rId6" tooltip="Subject Alternative Name"/>
              </a:rPr>
              <a:t>Subject Alternative Name</a:t>
            </a:r>
            <a:r>
              <a:rPr lang="en-US" dirty="0"/>
              <a:t>, or in the </a:t>
            </a:r>
            <a:r>
              <a:rPr lang="en-US" b="1" dirty="0"/>
              <a:t>Subject Common Name</a:t>
            </a:r>
            <a:r>
              <a:rPr lang="en-US" dirty="0"/>
              <a:t> backward compatibility.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wildcard certificate - </a:t>
            </a:r>
            <a:r>
              <a:rPr lang="en-US" dirty="0"/>
              <a:t>hostnames with an asterisk (*)</a:t>
            </a:r>
          </a:p>
        </p:txBody>
      </p:sp>
    </p:spTree>
    <p:extLst>
      <p:ext uri="{BB962C8B-B14F-4D97-AF65-F5344CB8AC3E}">
        <p14:creationId xmlns:p14="http://schemas.microsoft.com/office/powerpoint/2010/main" val="2983511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TLS/SSL </a:t>
            </a:r>
            <a:r>
              <a:rPr lang="en-US" b="1" dirty="0">
                <a:solidFill>
                  <a:srgbClr val="C00000"/>
                </a:solidFill>
              </a:rPr>
              <a:t>client certificate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Authenticate the client connecting to a TLS service</a:t>
            </a:r>
          </a:p>
          <a:p>
            <a:pPr lvl="1"/>
            <a:r>
              <a:rPr lang="en-US" dirty="0"/>
              <a:t>For access control, for example</a:t>
            </a:r>
          </a:p>
          <a:p>
            <a:r>
              <a:rPr lang="en-US" dirty="0"/>
              <a:t>Contain an email address or personal name </a:t>
            </a:r>
          </a:p>
          <a:p>
            <a:pPr lvl="1"/>
            <a:r>
              <a:rPr lang="en-US" dirty="0"/>
              <a:t>Rather than a hostname</a:t>
            </a:r>
          </a:p>
          <a:p>
            <a:r>
              <a:rPr lang="en-US" dirty="0"/>
              <a:t>Supported by many web browsers</a:t>
            </a:r>
          </a:p>
          <a:p>
            <a:pPr lvl="1"/>
            <a:r>
              <a:rPr lang="en-US" dirty="0"/>
              <a:t>Most services use passwords and cookies to authenticate users</a:t>
            </a:r>
          </a:p>
          <a:p>
            <a:r>
              <a:rPr lang="en-US" dirty="0"/>
              <a:t>Can be used to authenticate devices to ensure that only authorized devices can connect to the server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482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http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https</a:t>
            </a:r>
          </a:p>
          <a:p>
            <a:r>
              <a:rPr lang="en-US" dirty="0" err="1"/>
              <a:t>Websockets</a:t>
            </a:r>
            <a:endParaRPr lang="en-US" dirty="0"/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MQTT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529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with HTTP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Half-duplex: request and then response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Half-duplex -  each party can communicate with the other but not simultaneously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Full-duplex </a:t>
            </a:r>
            <a:r>
              <a:rPr lang="mr-IN" dirty="0"/>
              <a:t>–</a:t>
            </a:r>
            <a:r>
              <a:rPr lang="en-US" dirty="0"/>
              <a:t> tow parties can communicate with each other simultaneously</a:t>
            </a:r>
          </a:p>
          <a:p>
            <a:pPr>
              <a:lnSpc>
                <a:spcPct val="100000"/>
              </a:lnSpc>
            </a:pPr>
            <a:r>
              <a:rPr lang="en-US" dirty="0"/>
              <a:t>Too much overhead for real-time communication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Request line, header</a:t>
            </a:r>
          </a:p>
        </p:txBody>
      </p:sp>
    </p:spTree>
    <p:extLst>
      <p:ext uri="{BB962C8B-B14F-4D97-AF65-F5344CB8AC3E}">
        <p14:creationId xmlns:p14="http://schemas.microsoft.com/office/powerpoint/2010/main" val="8446186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WebSocket</a:t>
            </a:r>
            <a:r>
              <a:rPr lang="en-US" dirty="0"/>
              <a:t> uses [2]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Social feeds</a:t>
            </a:r>
          </a:p>
          <a:p>
            <a:r>
              <a:rPr lang="en-US" dirty="0"/>
              <a:t>Multiplayer games</a:t>
            </a:r>
          </a:p>
          <a:p>
            <a:r>
              <a:rPr lang="en-US" dirty="0"/>
              <a:t>Collaborative editing/coding</a:t>
            </a:r>
          </a:p>
          <a:p>
            <a:r>
              <a:rPr lang="en-US" dirty="0"/>
              <a:t>Clickstream data</a:t>
            </a:r>
          </a:p>
          <a:p>
            <a:r>
              <a:rPr lang="en-US" dirty="0"/>
              <a:t>Financial tickers</a:t>
            </a:r>
          </a:p>
          <a:p>
            <a:r>
              <a:rPr lang="en-US" dirty="0"/>
              <a:t>Sports updates</a:t>
            </a:r>
          </a:p>
          <a:p>
            <a:r>
              <a:rPr lang="en-US" dirty="0"/>
              <a:t>Multimedia chat</a:t>
            </a:r>
          </a:p>
          <a:p>
            <a:r>
              <a:rPr lang="en-US" dirty="0"/>
              <a:t>Location-based apps</a:t>
            </a:r>
          </a:p>
          <a:p>
            <a:r>
              <a:rPr lang="en-US" dirty="0"/>
              <a:t>Online education</a:t>
            </a:r>
          </a:p>
        </p:txBody>
      </p:sp>
    </p:spTree>
    <p:extLst>
      <p:ext uri="{BB962C8B-B14F-4D97-AF65-F5344CB8AC3E}">
        <p14:creationId xmlns:p14="http://schemas.microsoft.com/office/powerpoint/2010/main" val="6380547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WebSocket protocol – client request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506070"/>
            <a:ext cx="7830663" cy="4166217"/>
          </a:xfrm>
        </p:spPr>
      </p:pic>
      <p:sp>
        <p:nvSpPr>
          <p:cNvPr id="4" name="TextBox 3"/>
          <p:cNvSpPr txBox="1"/>
          <p:nvPr/>
        </p:nvSpPr>
        <p:spPr>
          <a:xfrm>
            <a:off x="2468248" y="5805845"/>
            <a:ext cx="725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HTTP</a:t>
            </a:r>
          </a:p>
          <a:p>
            <a:pPr algn="ctr"/>
            <a:r>
              <a:rPr lang="en-US" dirty="0"/>
              <a:t>Client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67400" y="5805845"/>
            <a:ext cx="785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HTTP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81400" y="5867400"/>
            <a:ext cx="17363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 GET Upgrade request</a:t>
            </a: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>
            <a:off x="3194216" y="6129011"/>
            <a:ext cx="267318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8D9C607-CAC8-4AC2-ACF3-8BC87607F0F8}"/>
              </a:ext>
            </a:extLst>
          </p:cNvPr>
          <p:cNvSpPr txBox="1"/>
          <p:nvPr/>
        </p:nvSpPr>
        <p:spPr>
          <a:xfrm>
            <a:off x="684687" y="5302955"/>
            <a:ext cx="2077278" cy="369332"/>
          </a:xfrm>
          <a:prstGeom prst="rect">
            <a:avLst/>
          </a:prstGeom>
          <a:solidFill>
            <a:srgbClr val="FF0000">
              <a:alpha val="21000"/>
            </a:srgb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0564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WebSocket protocol – server response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430148" y="4982446"/>
            <a:ext cx="725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HTTP</a:t>
            </a:r>
          </a:p>
          <a:p>
            <a:pPr algn="ctr"/>
            <a:r>
              <a:rPr lang="en-US" dirty="0"/>
              <a:t>Client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15066" y="4982446"/>
            <a:ext cx="785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HTTP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14700" y="5305611"/>
            <a:ext cx="23775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 101 Switching Protocol response</a:t>
            </a:r>
          </a:p>
        </p:txBody>
      </p:sp>
      <p:cxnSp>
        <p:nvCxnSpPr>
          <p:cNvPr id="14" name="Straight Arrow Connector 13"/>
          <p:cNvCxnSpPr>
            <a:stCxn id="5" idx="1"/>
            <a:endCxn id="4" idx="3"/>
          </p:cNvCxnSpPr>
          <p:nvPr/>
        </p:nvCxnSpPr>
        <p:spPr>
          <a:xfrm flipH="1">
            <a:off x="3156116" y="5305612"/>
            <a:ext cx="3058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62" y="1885108"/>
            <a:ext cx="7938788" cy="254915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1032480" y="4422960"/>
              <a:ext cx="529920" cy="36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9240" y="4418280"/>
                <a:ext cx="536040" cy="4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0700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http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https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Websockets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/>
              <a:t>MQTT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7492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MQTT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MQTT is a messaging broker system</a:t>
            </a:r>
          </a:p>
          <a:p>
            <a:pPr>
              <a:lnSpc>
                <a:spcPct val="120000"/>
              </a:lnSpc>
            </a:pPr>
            <a:r>
              <a:rPr lang="en-US" dirty="0"/>
              <a:t>Clients can publish (Pub) messages and subscribe (Sub) to topics.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Clients can both publish and subscribe.</a:t>
            </a:r>
            <a:endParaRPr lang="en-US" sz="1100" dirty="0"/>
          </a:p>
          <a:p>
            <a:pPr>
              <a:lnSpc>
                <a:spcPct val="120000"/>
              </a:lnSpc>
            </a:pPr>
            <a:r>
              <a:rPr lang="en-US" dirty="0"/>
              <a:t>A broker communicates with clients. </a:t>
            </a:r>
          </a:p>
          <a:p>
            <a:pPr>
              <a:lnSpc>
                <a:spcPct val="120000"/>
              </a:lnSpc>
            </a:pPr>
            <a:r>
              <a:rPr lang="en-US" dirty="0"/>
              <a:t>Topics can have subtopics.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rgbClr val="C00000"/>
                </a:solidFill>
              </a:rPr>
              <a:t>Topics starting with $ </a:t>
            </a:r>
            <a:r>
              <a:rPr lang="en-US" dirty="0"/>
              <a:t>are reserved for special topics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Refer to </a:t>
            </a:r>
            <a:r>
              <a:rPr lang="en-US" dirty="0">
                <a:hlinkClick r:id="rId2"/>
              </a:rPr>
              <a:t>AWS </a:t>
            </a:r>
            <a:r>
              <a:rPr lang="en-US" dirty="0" err="1">
                <a:hlinkClick r:id="rId2"/>
              </a:rPr>
              <a:t>IoT</a:t>
            </a:r>
            <a:r>
              <a:rPr lang="en-US" dirty="0">
                <a:hlinkClick r:id="rId2"/>
              </a:rPr>
              <a:t> topics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91E16D-0EAD-4D3D-AC22-65013F654EE2}" type="slidenum">
              <a:rPr lang="en-US" altLang="en-US" smtClean="0"/>
              <a:pPr>
                <a:defRPr/>
              </a:pPr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34414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786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417513"/>
            <a:ext cx="8382000" cy="573087"/>
          </a:xfrm>
        </p:spPr>
        <p:txBody>
          <a:bodyPr lIns="91294" tIns="45647" rIns="91294" bIns="45647" anchor="t">
            <a:normAutofit fontScale="90000"/>
          </a:bodyPr>
          <a:lstStyle/>
          <a:p>
            <a:r>
              <a:rPr lang="en-US" altLang="en-US" sz="3600" dirty="0" err="1"/>
              <a:t>HyperText</a:t>
            </a:r>
            <a:r>
              <a:rPr lang="en-US" altLang="en-US" sz="3600" dirty="0"/>
              <a:t> Transfer Protocol (HTTP)</a:t>
            </a:r>
          </a:p>
        </p:txBody>
      </p:sp>
      <p:sp>
        <p:nvSpPr>
          <p:cNvPr id="758792" name="Rectangle 8"/>
          <p:cNvSpPr>
            <a:spLocks noGrp="1" noChangeArrowheads="1"/>
          </p:cNvSpPr>
          <p:nvPr>
            <p:ph idx="1"/>
          </p:nvPr>
        </p:nvSpPr>
        <p:spPr>
          <a:xfrm>
            <a:off x="303212" y="1371601"/>
            <a:ext cx="4625976" cy="49149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/>
                <a:tailEnd/>
              </a14:hiddenLine>
            </a:ext>
          </a:extLst>
        </p:spPr>
        <p:txBody>
          <a:bodyPr lIns="90343" tIns="44379" rIns="90343" bIns="44379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en-US" sz="2000" dirty="0"/>
              <a:t>HTTP, communication protocol between a client (browser) and a web server</a:t>
            </a:r>
          </a:p>
          <a:p>
            <a:pPr lvl="1">
              <a:lnSpc>
                <a:spcPct val="100000"/>
              </a:lnSpc>
            </a:pPr>
            <a:r>
              <a:rPr lang="en-US" altLang="en-US" sz="1800" dirty="0"/>
              <a:t>Client and server establish TCP connection</a:t>
            </a:r>
          </a:p>
          <a:p>
            <a:pPr lvl="1">
              <a:lnSpc>
                <a:spcPct val="100000"/>
              </a:lnSpc>
            </a:pPr>
            <a:r>
              <a:rPr lang="en-US" altLang="en-US" sz="1800" dirty="0"/>
              <a:t>Client requests content</a:t>
            </a:r>
          </a:p>
          <a:p>
            <a:pPr lvl="1">
              <a:lnSpc>
                <a:spcPct val="100000"/>
              </a:lnSpc>
            </a:pPr>
            <a:r>
              <a:rPr lang="en-US" altLang="en-US" sz="1800" dirty="0"/>
              <a:t>Server responds with requested content</a:t>
            </a:r>
          </a:p>
          <a:p>
            <a:pPr lvl="1">
              <a:lnSpc>
                <a:spcPct val="100000"/>
              </a:lnSpc>
            </a:pPr>
            <a:r>
              <a:rPr lang="en-US" altLang="en-US" sz="1800" dirty="0"/>
              <a:t>Client and server close connection </a:t>
            </a:r>
            <a:endParaRPr lang="en-US" altLang="en-US" dirty="0"/>
          </a:p>
          <a:p>
            <a:pPr>
              <a:lnSpc>
                <a:spcPct val="100000"/>
              </a:lnSpc>
            </a:pPr>
            <a:r>
              <a:rPr lang="en-US" altLang="en-US" sz="2300" dirty="0"/>
              <a:t>HTTP history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Initiated by Tim Berners-Lee at CERN in 1989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Standardized by IETF and W3C, the first definition of HTTP/1.1 in 1997, 1999 and 2014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Standardized HTTP/2 in 2015</a:t>
            </a:r>
            <a:endParaRPr lang="en-US" altLang="en-US" sz="18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6FA5DBA-4AA5-EDCE-A648-8D4E3AB37242}"/>
              </a:ext>
            </a:extLst>
          </p:cNvPr>
          <p:cNvGrpSpPr/>
          <p:nvPr/>
        </p:nvGrpSpPr>
        <p:grpSpPr>
          <a:xfrm>
            <a:off x="4705349" y="2301560"/>
            <a:ext cx="4057651" cy="2020830"/>
            <a:chOff x="4705349" y="2301560"/>
            <a:chExt cx="4057651" cy="2020830"/>
          </a:xfrm>
        </p:grpSpPr>
        <p:sp>
          <p:nvSpPr>
            <p:cNvPr id="758787" name="Oval 3"/>
            <p:cNvSpPr>
              <a:spLocks noChangeArrowheads="1"/>
            </p:cNvSpPr>
            <p:nvPr/>
          </p:nvSpPr>
          <p:spPr bwMode="auto">
            <a:xfrm>
              <a:off x="7394575" y="2667000"/>
              <a:ext cx="1368425" cy="128746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107763" dir="2700000" algn="ctr" rotWithShape="0">
                      <a:schemeClr val="tx1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1430" tIns="45716" rIns="91430" bIns="45716" anchor="ctr"/>
            <a:lstStyle>
              <a:lvl1pPr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1pPr>
              <a:lvl2pPr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2pPr>
              <a:lvl3pPr marL="912813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3pPr>
              <a:lvl4pPr marL="1370013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4pPr>
              <a:lvl5pPr marL="1825625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5pPr>
              <a:lvl6pPr marL="22828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6pPr>
              <a:lvl7pPr marL="27400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7pPr>
              <a:lvl8pPr marL="31972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8pPr>
              <a:lvl9pPr marL="36544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pPr algn="ctr"/>
              <a:r>
                <a:rPr lang="en-US" altLang="en-US" sz="1800" dirty="0">
                  <a:latin typeface="+mn-lt"/>
                </a:rPr>
                <a:t>Web</a:t>
              </a:r>
            </a:p>
            <a:p>
              <a:pPr algn="ctr"/>
              <a:r>
                <a:rPr lang="en-US" altLang="en-US" sz="1800" dirty="0">
                  <a:latin typeface="+mn-lt"/>
                </a:rPr>
                <a:t>server</a:t>
              </a:r>
            </a:p>
          </p:txBody>
        </p:sp>
        <p:sp>
          <p:nvSpPr>
            <p:cNvPr id="758788" name="Line 4"/>
            <p:cNvSpPr>
              <a:spLocks noChangeShapeType="1"/>
            </p:cNvSpPr>
            <p:nvPr/>
          </p:nvSpPr>
          <p:spPr bwMode="auto">
            <a:xfrm>
              <a:off x="5707063" y="2967038"/>
              <a:ext cx="17494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107763" dir="2700000" algn="ctr" rotWithShape="0">
                      <a:schemeClr val="tx1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1577" tIns="45789" rIns="91577" bIns="45789" anchor="ctr"/>
            <a:lstStyle/>
            <a:p>
              <a:endParaRPr lang="en-US">
                <a:latin typeface="+mn-lt"/>
              </a:endParaRPr>
            </a:p>
          </p:txBody>
        </p:sp>
        <p:sp>
          <p:nvSpPr>
            <p:cNvPr id="758789" name="Text Box 5"/>
            <p:cNvSpPr txBox="1">
              <a:spLocks noChangeArrowheads="1"/>
            </p:cNvSpPr>
            <p:nvPr/>
          </p:nvSpPr>
          <p:spPr bwMode="auto">
            <a:xfrm>
              <a:off x="6119813" y="2301560"/>
              <a:ext cx="1336675" cy="6463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107763" dir="2700000" algn="ctr" rotWithShape="0">
                      <a:schemeClr val="tx1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 lIns="91430" tIns="45716" rIns="91430" bIns="45716" anchor="ctr">
              <a:spAutoFit/>
            </a:bodyPr>
            <a:lstStyle>
              <a:lvl1pPr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1pPr>
              <a:lvl2pPr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2pPr>
              <a:lvl3pPr marL="912813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3pPr>
              <a:lvl4pPr marL="1370013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4pPr>
              <a:lvl5pPr marL="1825625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5pPr>
              <a:lvl6pPr marL="22828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6pPr>
              <a:lvl7pPr marL="27400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7pPr>
              <a:lvl8pPr marL="31972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8pPr>
              <a:lvl9pPr marL="36544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pPr algn="ctr"/>
              <a:r>
                <a:rPr lang="en-US" altLang="en-US" sz="1800" dirty="0">
                  <a:latin typeface="+mn-lt"/>
                </a:rPr>
                <a:t>HTTP request</a:t>
              </a:r>
            </a:p>
          </p:txBody>
        </p:sp>
        <p:sp>
          <p:nvSpPr>
            <p:cNvPr id="758790" name="Line 6"/>
            <p:cNvSpPr>
              <a:spLocks noChangeShapeType="1"/>
            </p:cNvSpPr>
            <p:nvPr/>
          </p:nvSpPr>
          <p:spPr bwMode="auto">
            <a:xfrm>
              <a:off x="6010276" y="3575050"/>
              <a:ext cx="144621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107763" dir="2700000" algn="ctr" rotWithShape="0">
                      <a:schemeClr val="tx1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1577" tIns="45789" rIns="91577" bIns="45789" anchor="ctr"/>
            <a:lstStyle/>
            <a:p>
              <a:endParaRPr lang="en-US">
                <a:latin typeface="+mn-lt"/>
              </a:endParaRPr>
            </a:p>
          </p:txBody>
        </p:sp>
        <p:sp>
          <p:nvSpPr>
            <p:cNvPr id="758791" name="Text Box 7"/>
            <p:cNvSpPr txBox="1">
              <a:spLocks noChangeArrowheads="1"/>
            </p:cNvSpPr>
            <p:nvPr/>
          </p:nvSpPr>
          <p:spPr bwMode="auto">
            <a:xfrm>
              <a:off x="5997654" y="3676067"/>
              <a:ext cx="1580990" cy="6463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107763" dir="2700000" algn="ctr" rotWithShape="0">
                      <a:schemeClr val="tx1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1430" tIns="45716" rIns="91430" bIns="45716" anchor="ctr">
              <a:spAutoFit/>
            </a:bodyPr>
            <a:lstStyle>
              <a:lvl1pPr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1pPr>
              <a:lvl2pPr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2pPr>
              <a:lvl3pPr marL="912813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3pPr>
              <a:lvl4pPr marL="1370013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4pPr>
              <a:lvl5pPr marL="1825625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5pPr>
              <a:lvl6pPr marL="22828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6pPr>
              <a:lvl7pPr marL="27400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7pPr>
              <a:lvl8pPr marL="31972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8pPr>
              <a:lvl9pPr marL="36544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pPr algn="ctr"/>
              <a:r>
                <a:rPr lang="en-US" altLang="en-US" sz="1800" dirty="0">
                  <a:latin typeface="+mn-lt"/>
                </a:rPr>
                <a:t>HTTP response</a:t>
              </a:r>
            </a:p>
            <a:p>
              <a:pPr algn="ctr"/>
              <a:r>
                <a:rPr lang="en-US" altLang="en-US" sz="1800" dirty="0">
                  <a:latin typeface="+mn-lt"/>
                </a:rPr>
                <a:t>(content)</a:t>
              </a:r>
            </a:p>
          </p:txBody>
        </p:sp>
        <p:sp>
          <p:nvSpPr>
            <p:cNvPr id="758793" name="Oval 9"/>
            <p:cNvSpPr>
              <a:spLocks noChangeArrowheads="1"/>
            </p:cNvSpPr>
            <p:nvPr/>
          </p:nvSpPr>
          <p:spPr bwMode="auto">
            <a:xfrm>
              <a:off x="4705349" y="2679065"/>
              <a:ext cx="1370013" cy="128746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107763" dir="2700000" algn="ctr" rotWithShape="0">
                      <a:schemeClr val="tx1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1430" tIns="45716" rIns="91430" bIns="45716" anchor="ctr"/>
            <a:lstStyle>
              <a:lvl1pPr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1pPr>
              <a:lvl2pPr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2pPr>
              <a:lvl3pPr marL="912813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3pPr>
              <a:lvl4pPr marL="1370013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4pPr>
              <a:lvl5pPr marL="1825625" algn="l" defTabSz="912813">
                <a:defRPr sz="2400">
                  <a:solidFill>
                    <a:schemeClr val="tx1"/>
                  </a:solidFill>
                  <a:latin typeface="Times" charset="0"/>
                </a:defRPr>
              </a:lvl5pPr>
              <a:lvl6pPr marL="22828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6pPr>
              <a:lvl7pPr marL="27400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7pPr>
              <a:lvl8pPr marL="31972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8pPr>
              <a:lvl9pPr marL="3654425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pPr algn="ctr"/>
              <a:r>
                <a:rPr lang="en-US" altLang="en-US" sz="1800" dirty="0">
                  <a:latin typeface="+mn-lt"/>
                </a:rPr>
                <a:t>Web</a:t>
              </a:r>
            </a:p>
            <a:p>
              <a:pPr algn="ctr"/>
              <a:r>
                <a:rPr lang="en-US" altLang="en-US" sz="1800" dirty="0">
                  <a:latin typeface="+mn-lt"/>
                </a:rPr>
                <a:t>client</a:t>
              </a:r>
            </a:p>
            <a:p>
              <a:pPr algn="ctr"/>
              <a:r>
                <a:rPr lang="en-US" altLang="en-US" sz="1800" dirty="0">
                  <a:latin typeface="+mn-lt"/>
                </a:rPr>
                <a:t>(browser)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74430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Messaging Broker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8039"/>
            <a:ext cx="4464996" cy="3916961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 messaging broker system uses a publish/subscribe protocol based on a “hub and spoke” model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Hub: server/broker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Spokes: clients</a:t>
            </a:r>
          </a:p>
          <a:p>
            <a:pPr>
              <a:lnSpc>
                <a:spcPct val="120000"/>
              </a:lnSpc>
            </a:pPr>
            <a:r>
              <a:rPr lang="en-US" dirty="0"/>
              <a:t>Clients communicate with each other through the hub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91E16D-0EAD-4D3D-AC22-65013F654EE2}" type="slidenum">
              <a:rPr lang="en-US" altLang="en-US" smtClean="0"/>
              <a:pPr>
                <a:defRPr/>
              </a:pPr>
              <a:t>40</a:t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110" y="1798039"/>
            <a:ext cx="3636240" cy="3518062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6388525" y="3381439"/>
            <a:ext cx="625965" cy="6014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432476" y="3497481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67250" y="2539100"/>
            <a:ext cx="74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Spoke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53033" y="2539100"/>
            <a:ext cx="74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Spoke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21009" y="1843089"/>
            <a:ext cx="74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Spoke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67304" y="3956392"/>
            <a:ext cx="74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Spoke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55713" y="3956392"/>
            <a:ext cx="74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Spoke</a:t>
            </a:r>
          </a:p>
        </p:txBody>
      </p:sp>
    </p:spTree>
    <p:extLst>
      <p:ext uri="{BB962C8B-B14F-4D97-AF65-F5344CB8AC3E}">
        <p14:creationId xmlns:p14="http://schemas.microsoft.com/office/powerpoint/2010/main" val="40469323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Brokering Basic 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8776"/>
            <a:ext cx="8229600" cy="4689624"/>
          </a:xfrm>
        </p:spPr>
        <p:txBody>
          <a:bodyPr>
            <a:normAutofit lnSpcReduction="10000"/>
          </a:bodyPr>
          <a:lstStyle/>
          <a:p>
            <a:pPr marL="171450" lvl="1">
              <a:lnSpc>
                <a:spcPct val="130000"/>
              </a:lnSpc>
              <a:spcBef>
                <a:spcPts val="750"/>
              </a:spcBef>
            </a:pPr>
            <a:r>
              <a:rPr lang="en-US" sz="2100" b="1" dirty="0"/>
              <a:t>Broker</a:t>
            </a:r>
            <a:r>
              <a:rPr lang="en-US" sz="2100" dirty="0"/>
              <a:t>, called “servers” too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Accepts messages from clients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Delivers the messages to any interested clients</a:t>
            </a:r>
          </a:p>
          <a:p>
            <a:pPr>
              <a:lnSpc>
                <a:spcPct val="120000"/>
              </a:lnSpc>
            </a:pPr>
            <a:r>
              <a:rPr lang="en-US" b="1" dirty="0"/>
              <a:t>Client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Publishes a message to a topic, or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Subscribes to a topic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or both.</a:t>
            </a:r>
          </a:p>
          <a:p>
            <a:pPr>
              <a:lnSpc>
                <a:spcPct val="120000"/>
              </a:lnSpc>
            </a:pPr>
            <a:r>
              <a:rPr lang="en-US" b="1" dirty="0"/>
              <a:t>Topic</a:t>
            </a:r>
            <a:r>
              <a:rPr lang="en-US" dirty="0"/>
              <a:t>: A </a:t>
            </a:r>
            <a:r>
              <a:rPr lang="en-US" i="1" dirty="0"/>
              <a:t>namespace</a:t>
            </a:r>
            <a:r>
              <a:rPr lang="en-US" dirty="0"/>
              <a:t> for messages on the broker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rgbClr val="C00000"/>
                </a:solidFill>
              </a:rPr>
              <a:t>A forward slash / </a:t>
            </a:r>
            <a:r>
              <a:rPr lang="en-US" dirty="0"/>
              <a:t>is used to </a:t>
            </a:r>
            <a:r>
              <a:rPr lang="en-US" b="1" dirty="0"/>
              <a:t>separate the topic hierarchy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rgbClr val="C00000"/>
                </a:solidFill>
              </a:rPr>
              <a:t>Clients do not need to initialize a topic </a:t>
            </a:r>
            <a:r>
              <a:rPr lang="en-US" dirty="0"/>
              <a:t>before subscribing and publishing, and the broker will process the request automatically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e.g., </a:t>
            </a:r>
            <a:r>
              <a:rPr lang="en-US" dirty="0" err="1"/>
              <a:t>myhome</a:t>
            </a:r>
            <a:r>
              <a:rPr lang="en-US" dirty="0"/>
              <a:t>/</a:t>
            </a:r>
            <a:r>
              <a:rPr lang="en-US" dirty="0" err="1"/>
              <a:t>groundfloor</a:t>
            </a:r>
            <a:r>
              <a:rPr lang="en-US" dirty="0"/>
              <a:t>/</a:t>
            </a:r>
            <a:r>
              <a:rPr lang="en-US" dirty="0" err="1"/>
              <a:t>familyroom</a:t>
            </a:r>
            <a:r>
              <a:rPr lang="en-US" dirty="0"/>
              <a:t>/humidity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91E16D-0EAD-4D3D-AC22-65013F654EE2}" type="slidenum">
              <a:rPr lang="en-US" altLang="en-US" smtClean="0"/>
              <a:pPr>
                <a:defRPr/>
              </a:pPr>
              <a:t>41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036521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Message Brokering Basic Terms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14008"/>
            <a:ext cx="8229600" cy="463439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b="1" dirty="0"/>
              <a:t>Publish</a:t>
            </a:r>
            <a:r>
              <a:rPr lang="en-US" dirty="0"/>
              <a:t>: a client sends a message to the broker, using a topic name.</a:t>
            </a:r>
          </a:p>
          <a:p>
            <a:pPr>
              <a:lnSpc>
                <a:spcPct val="120000"/>
              </a:lnSpc>
            </a:pPr>
            <a:r>
              <a:rPr lang="en-US" b="1" dirty="0"/>
              <a:t>Subscribe</a:t>
            </a:r>
            <a:r>
              <a:rPr lang="en-US" dirty="0"/>
              <a:t>: a client notifies the broker the topics of interest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The broker sends messages published to that topic to subscribers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 client can subscribe to multiple topics.</a:t>
            </a:r>
          </a:p>
          <a:p>
            <a:pPr>
              <a:lnSpc>
                <a:spcPct val="120000"/>
              </a:lnSpc>
            </a:pPr>
            <a:r>
              <a:rPr lang="en-US" b="1" dirty="0"/>
              <a:t>Unsubscribe</a:t>
            </a:r>
            <a:r>
              <a:rPr lang="en-US" dirty="0"/>
              <a:t>: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Tell the broker not to send the client the messages to a particular topic any more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91E16D-0EAD-4D3D-AC22-65013F654EE2}" type="slidenum">
              <a:rPr lang="en-US" altLang="en-US" smtClean="0"/>
              <a:pPr>
                <a:defRPr/>
              </a:pPr>
              <a:t>42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26586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7882864" cy="1080120"/>
          </a:xfrm>
        </p:spPr>
        <p:txBody>
          <a:bodyPr>
            <a:normAutofit/>
          </a:bodyPr>
          <a:lstStyle/>
          <a:p>
            <a:r>
              <a:rPr lang="en-US" dirty="0"/>
              <a:t>Why not just use HTTP?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91490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hlinkClick r:id="rId2"/>
              </a:rPr>
              <a:t>HTTP </a:t>
            </a:r>
            <a:r>
              <a:rPr lang="en-US" dirty="0"/>
              <a:t>is heavy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 lot of fields in the headers.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Needs multiple POST operations to distribute one message to multiple clients while a MQTT broker needs one publish</a:t>
            </a:r>
          </a:p>
          <a:p>
            <a:pPr>
              <a:lnSpc>
                <a:spcPct val="120000"/>
              </a:lnSpc>
            </a:pPr>
            <a:r>
              <a:rPr lang="en-US" dirty="0"/>
              <a:t>A message brokering system is light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An MQTT packet can be only 2 bytes.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91E16D-0EAD-4D3D-AC22-65013F654EE2}" type="slidenum">
              <a:rPr lang="en-US" altLang="en-US" smtClean="0"/>
              <a:pPr>
                <a:defRPr/>
              </a:pPr>
              <a:t>43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02377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159026" cy="898525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Representational state transfer (REST) </a:t>
            </a:r>
            <a:r>
              <a:rPr lang="en-US" sz="3600" dirty="0" err="1"/>
              <a:t>v.s</a:t>
            </a:r>
            <a:r>
              <a:rPr lang="en-US" sz="3600" dirty="0"/>
              <a:t>. HTTP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91490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REST-compliant Web services define operations for clients to work on web resources</a:t>
            </a:r>
          </a:p>
          <a:p>
            <a:pPr lvl="1">
              <a:lnSpc>
                <a:spcPct val="120000"/>
              </a:lnSpc>
            </a:pPr>
            <a:r>
              <a:rPr lang="en-US" b="1" dirty="0"/>
              <a:t>Roy Fielding </a:t>
            </a:r>
            <a:r>
              <a:rPr lang="en-US" dirty="0"/>
              <a:t>defines REST in 2000 in his </a:t>
            </a:r>
            <a:r>
              <a:rPr lang="en-US" dirty="0" err="1"/>
              <a:t>Ph.D</a:t>
            </a:r>
            <a:r>
              <a:rPr lang="en-US" dirty="0"/>
              <a:t> dissertation</a:t>
            </a:r>
          </a:p>
          <a:p>
            <a:pPr>
              <a:lnSpc>
                <a:spcPct val="120000"/>
              </a:lnSpc>
            </a:pPr>
            <a:r>
              <a:rPr lang="en-US" dirty="0"/>
              <a:t>Roy Fielding used REST to design HTTP 1.1 and Uniform Resource Identifiers (URI).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RESTful Web service operations through HTTP verbs GET, POST, PUT, DELETE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Note: HTTP was initiated by </a:t>
            </a:r>
            <a:r>
              <a:rPr lang="en-US" dirty="0">
                <a:hlinkClick r:id="rId2"/>
              </a:rPr>
              <a:t>Tim Berners-Lee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91E16D-0EAD-4D3D-AC22-65013F654EE2}" type="slidenum">
              <a:rPr lang="en-US" altLang="en-US" smtClean="0"/>
              <a:pPr>
                <a:defRPr/>
              </a:pPr>
              <a:t>44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04725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5900"/>
            <a:ext cx="8229600" cy="4934354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458788" indent="-458788">
              <a:lnSpc>
                <a:spcPct val="110000"/>
              </a:lnSpc>
              <a:buNone/>
            </a:pPr>
            <a:r>
              <a:rPr lang="en-US" sz="2300" dirty="0"/>
              <a:t>[1]	</a:t>
            </a:r>
            <a:r>
              <a:rPr lang="en-US" sz="2400" dirty="0">
                <a:hlinkClick r:id="rId2"/>
              </a:rPr>
              <a:t>Public key certificate</a:t>
            </a:r>
            <a:r>
              <a:rPr lang="en-US" sz="2400" dirty="0"/>
              <a:t>, Wikipedia, 2017</a:t>
            </a:r>
            <a:endParaRPr lang="en-US" sz="2300" dirty="0"/>
          </a:p>
          <a:p>
            <a:pPr marL="458788" indent="-458788">
              <a:lnSpc>
                <a:spcPct val="110000"/>
              </a:lnSpc>
              <a:buNone/>
            </a:pPr>
            <a:r>
              <a:rPr lang="en-US" sz="2300" dirty="0"/>
              <a:t>[2]	</a:t>
            </a:r>
            <a:r>
              <a:rPr lang="en-US" sz="2400" dirty="0"/>
              <a:t>Jonathan Freeman, </a:t>
            </a:r>
            <a:r>
              <a:rPr lang="en-US" sz="2400" dirty="0">
                <a:hlinkClick r:id="rId3"/>
              </a:rPr>
              <a:t>9 killer uses for WebSockets</a:t>
            </a:r>
            <a:r>
              <a:rPr lang="en-US" sz="2400" dirty="0"/>
              <a:t>, InfoWorld</a:t>
            </a:r>
            <a:r>
              <a:rPr lang="en-US" sz="2300" dirty="0"/>
              <a:t>, </a:t>
            </a:r>
            <a:r>
              <a:rPr lang="sk-SK" sz="2400" dirty="0"/>
              <a:t>Nov 14, 2013</a:t>
            </a:r>
            <a:endParaRPr lang="en-US" sz="23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91E16D-0EAD-4D3D-AC22-65013F654EE2}" type="slidenum">
              <a:rPr lang="en-US" altLang="en-US" smtClean="0"/>
              <a:pPr>
                <a:defRPr/>
              </a:pPr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4600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HTTP messages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628650" y="1548000"/>
            <a:ext cx="7886700" cy="46289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0343" tIns="44379" rIns="90343" bIns="44379" rtlCol="0">
            <a:normAutofit/>
          </a:bodyPr>
          <a:lstStyle/>
          <a:p>
            <a:r>
              <a:rPr lang="en-US" altLang="en-US" sz="2000" dirty="0"/>
              <a:t>HTTP is the language between web clients and web servers </a:t>
            </a:r>
          </a:p>
          <a:p>
            <a:r>
              <a:rPr lang="en-US" altLang="en-US" sz="2000" dirty="0"/>
              <a:t>Each message has three parts</a:t>
            </a:r>
          </a:p>
          <a:p>
            <a:r>
              <a:rPr lang="en-US" altLang="en-US" dirty="0"/>
              <a:t>A client request message has components in the following order</a:t>
            </a:r>
          </a:p>
          <a:p>
            <a:pPr lvl="1"/>
            <a:r>
              <a:rPr lang="en-US" altLang="en-US" dirty="0">
                <a:solidFill>
                  <a:srgbClr val="C00000"/>
                </a:solidFill>
              </a:rPr>
              <a:t>Request line</a:t>
            </a:r>
          </a:p>
          <a:p>
            <a:pPr lvl="1"/>
            <a:r>
              <a:rPr lang="en-US" altLang="en-US" dirty="0"/>
              <a:t>Header section</a:t>
            </a:r>
          </a:p>
          <a:p>
            <a:pPr lvl="1"/>
            <a:r>
              <a:rPr lang="en-US" altLang="en-US" dirty="0"/>
              <a:t>Message body</a:t>
            </a:r>
          </a:p>
          <a:p>
            <a:r>
              <a:rPr lang="en-US" altLang="en-US" dirty="0"/>
              <a:t>A server response message has components in the following order</a:t>
            </a:r>
          </a:p>
          <a:p>
            <a:pPr lvl="1"/>
            <a:r>
              <a:rPr lang="en-US" altLang="en-US" dirty="0">
                <a:solidFill>
                  <a:srgbClr val="C00000"/>
                </a:solidFill>
              </a:rPr>
              <a:t>Response line</a:t>
            </a:r>
          </a:p>
          <a:p>
            <a:pPr lvl="1"/>
            <a:r>
              <a:rPr lang="en-US" altLang="en-US" dirty="0"/>
              <a:t>Header section</a:t>
            </a:r>
          </a:p>
          <a:p>
            <a:pPr lvl="1"/>
            <a:r>
              <a:rPr lang="en-US" altLang="en-US" dirty="0"/>
              <a:t>Message body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76930-E597-CD46-9E25-B8A7D9F83D37}" type="slidenum">
              <a:rPr lang="en-US" altLang="en-US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382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417513"/>
            <a:ext cx="7818438" cy="573087"/>
          </a:xfrm>
        </p:spPr>
        <p:txBody>
          <a:bodyPr/>
          <a:lstStyle/>
          <a:p>
            <a:r>
              <a:rPr lang="en-US" altLang="en-US" dirty="0"/>
              <a:t>Anatomy of an HTTP Transaction</a:t>
            </a: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287866" y="1223433"/>
            <a:ext cx="4108817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dirty="0" err="1">
                <a:latin typeface="Times New Roman" charset="0"/>
                <a:ea typeface="Times New Roman" charset="0"/>
                <a:cs typeface="Times New Roman" charset="0"/>
              </a:rPr>
              <a:t>unix</a:t>
            </a:r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&gt; </a:t>
            </a:r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telnet </a:t>
            </a:r>
            <a:r>
              <a:rPr lang="en-US" altLang="en-US" i="1" dirty="0" err="1">
                <a:latin typeface="Times New Roman" charset="0"/>
                <a:ea typeface="Times New Roman" charset="0"/>
                <a:cs typeface="Times New Roman" charset="0"/>
              </a:rPr>
              <a:t>www.aol.com</a:t>
            </a:r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 80</a:t>
            </a:r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Trying 205.188.146.23...                           </a:t>
            </a: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Connected to </a:t>
            </a:r>
            <a:r>
              <a:rPr lang="en-US" altLang="en-US" dirty="0" err="1">
                <a:latin typeface="Times New Roman" charset="0"/>
                <a:ea typeface="Times New Roman" charset="0"/>
                <a:cs typeface="Times New Roman" charset="0"/>
              </a:rPr>
              <a:t>aol.com</a:t>
            </a:r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Escape character is '^]'.</a:t>
            </a:r>
          </a:p>
          <a:p>
            <a:pPr algn="l"/>
            <a:r>
              <a:rPr lang="en-US" altLang="en-US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GET / HTTP/1.1</a:t>
            </a: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host: </a:t>
            </a:r>
            <a:r>
              <a:rPr lang="en-US" altLang="en-US" dirty="0" err="1">
                <a:latin typeface="Times New Roman" charset="0"/>
                <a:ea typeface="Times New Roman" charset="0"/>
                <a:cs typeface="Times New Roman" charset="0"/>
              </a:rPr>
              <a:t>www.aol.com</a:t>
            </a:r>
            <a:endParaRPr lang="en-US" altLang="en-US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                                                                    </a:t>
            </a:r>
          </a:p>
          <a:p>
            <a:pPr algn="l"/>
            <a:r>
              <a:rPr lang="en-US" altLang="en-US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HTTP/1.0 200 OK</a:t>
            </a: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MIME-Version: 1.0</a:t>
            </a:r>
            <a:endParaRPr lang="en-US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Date: Mon, 08 Jan 2001 04:59:42 GMT</a:t>
            </a: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Server: </a:t>
            </a:r>
            <a:r>
              <a:rPr lang="en-US" altLang="en-US" dirty="0" err="1">
                <a:latin typeface="Times New Roman" charset="0"/>
                <a:ea typeface="Times New Roman" charset="0"/>
                <a:cs typeface="Times New Roman" charset="0"/>
              </a:rPr>
              <a:t>NaviServer</a:t>
            </a:r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/2.0 </a:t>
            </a:r>
            <a:r>
              <a:rPr lang="en-US" altLang="en-US" dirty="0" err="1">
                <a:latin typeface="Times New Roman" charset="0"/>
                <a:ea typeface="Times New Roman" charset="0"/>
                <a:cs typeface="Times New Roman" charset="0"/>
              </a:rPr>
              <a:t>AOLserver</a:t>
            </a:r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/2.3.3</a:t>
            </a: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Content-Type: text/html</a:t>
            </a:r>
            <a:endParaRPr lang="en-US" altLang="en-US" dirty="0">
              <a:solidFill>
                <a:schemeClr val="tx2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Content-Length: 42092</a:t>
            </a: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                                                                    </a:t>
            </a:r>
            <a:endParaRPr lang="en-US" altLang="en-US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&lt;html&gt;</a:t>
            </a:r>
            <a:endParaRPr lang="en-US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...                                </a:t>
            </a: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&lt;/html&gt;</a:t>
            </a:r>
          </a:p>
          <a:p>
            <a:pPr algn="l"/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Connection closed by foreign host. </a:t>
            </a:r>
            <a:endParaRPr lang="en-US" altLang="en-US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dirty="0" err="1">
                <a:latin typeface="Times New Roman" charset="0"/>
                <a:ea typeface="Times New Roman" charset="0"/>
                <a:cs typeface="Times New Roman" charset="0"/>
              </a:rPr>
              <a:t>unix</a:t>
            </a:r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&gt;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396683" y="1210733"/>
            <a:ext cx="4499950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Client: open connection to server</a:t>
            </a:r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Telnet prints 3 lines to the terminal</a:t>
            </a:r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Client: </a:t>
            </a:r>
            <a:r>
              <a:rPr lang="en-US" altLang="en-US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request line</a:t>
            </a:r>
            <a:endParaRPr lang="en-US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Client: required HTTP/1.1 HOST header</a:t>
            </a: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Client: empty line terminates headers</a:t>
            </a:r>
            <a:r>
              <a:rPr lang="en-US" altLang="en-US" dirty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Server: </a:t>
            </a:r>
            <a:r>
              <a:rPr lang="en-US" altLang="en-US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response line</a:t>
            </a:r>
            <a:endParaRPr lang="en-US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Server: followed by five </a:t>
            </a:r>
            <a:r>
              <a:rPr lang="en-US" altLang="en-US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response headers</a:t>
            </a:r>
            <a:endParaRPr lang="en-US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Server: expect HTML in the </a:t>
            </a:r>
            <a:r>
              <a:rPr lang="en-US" altLang="en-US" i="1" dirty="0">
                <a:solidFill>
                  <a:schemeClr val="tx2"/>
                </a:solidFill>
                <a:latin typeface="Times New Roman" charset="0"/>
                <a:ea typeface="Times New Roman" charset="0"/>
                <a:cs typeface="Times New Roman" charset="0"/>
              </a:rPr>
              <a:t>response body</a:t>
            </a:r>
            <a:endParaRPr lang="en-US" altLang="en-US" dirty="0">
              <a:solidFill>
                <a:schemeClr val="tx2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Server: expect 42,092 bytes in the </a:t>
            </a:r>
            <a:r>
              <a:rPr lang="en-US" altLang="en-US" i="1" dirty="0" err="1">
                <a:latin typeface="Times New Roman" charset="0"/>
                <a:ea typeface="Times New Roman" charset="0"/>
                <a:cs typeface="Times New Roman" charset="0"/>
              </a:rPr>
              <a:t>resp</a:t>
            </a:r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 body</a:t>
            </a:r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Server: empty line (“\r\n”) terminates headers</a:t>
            </a: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Server: first HTML line in </a:t>
            </a:r>
            <a:r>
              <a:rPr lang="en-US" altLang="en-US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response body</a:t>
            </a:r>
            <a:endParaRPr lang="en-US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Server: lines of HTML not shown.</a:t>
            </a:r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Server: last HTML line in response body</a:t>
            </a:r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endParaRPr lang="en-US" altLang="en-US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l"/>
            <a:r>
              <a:rPr lang="en-US" altLang="en-US" i="1" dirty="0">
                <a:latin typeface="Times New Roman" charset="0"/>
                <a:ea typeface="Times New Roman" charset="0"/>
                <a:cs typeface="Times New Roman" charset="0"/>
              </a:rPr>
              <a:t>Client: closes connection and terminates</a:t>
            </a:r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241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27493-5814-7F4D-8075-B1BB2D8AE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http request through </a:t>
            </a:r>
            <a:r>
              <a:rPr lang="en-US" dirty="0" err="1"/>
              <a:t>netcat</a:t>
            </a:r>
            <a:r>
              <a:rPr lang="en-US" dirty="0"/>
              <a:t> (</a:t>
            </a:r>
            <a:r>
              <a:rPr lang="en-US" dirty="0" err="1"/>
              <a:t>nc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FFA6A-AE2E-AB44-876A-90BA171CE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nc</a:t>
            </a:r>
            <a:r>
              <a:rPr lang="en-US" dirty="0"/>
              <a:t> </a:t>
            </a:r>
            <a:r>
              <a:rPr lang="en-US" dirty="0" err="1"/>
              <a:t>www.rssweather.com</a:t>
            </a:r>
            <a:r>
              <a:rPr lang="en-US" dirty="0"/>
              <a:t> 80 </a:t>
            </a:r>
            <a:br>
              <a:rPr lang="en-US" dirty="0"/>
            </a:br>
            <a:r>
              <a:rPr lang="en-US" dirty="0"/>
              <a:t>GET /</a:t>
            </a:r>
            <a:r>
              <a:rPr lang="en-US" dirty="0" err="1"/>
              <a:t>wx</a:t>
            </a:r>
            <a:r>
              <a:rPr lang="en-US" dirty="0"/>
              <a:t>/in/</a:t>
            </a:r>
            <a:r>
              <a:rPr lang="en-US" dirty="0" err="1"/>
              <a:t>kanpur</a:t>
            </a:r>
            <a:r>
              <a:rPr lang="en-US" dirty="0"/>
              <a:t>/</a:t>
            </a:r>
            <a:r>
              <a:rPr lang="en-US" dirty="0" err="1"/>
              <a:t>wx.php</a:t>
            </a:r>
            <a:r>
              <a:rPr lang="en-US" dirty="0"/>
              <a:t> HTTP/1.0 </a:t>
            </a:r>
            <a:br>
              <a:rPr lang="en-US" dirty="0"/>
            </a:br>
            <a:r>
              <a:rPr lang="en-US" dirty="0"/>
              <a:t>Host: </a:t>
            </a:r>
            <a:r>
              <a:rPr lang="en-US" dirty="0">
                <a:hlinkClick r:id="rId3"/>
              </a:rPr>
              <a:t>www.rssweather.com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Copy paste the get request and header </a:t>
            </a:r>
          </a:p>
          <a:p>
            <a:pPr lvl="1"/>
            <a:r>
              <a:rPr lang="en-US" dirty="0"/>
              <a:t>And then hit double &lt;enter&gt;</a:t>
            </a:r>
          </a:p>
        </p:txBody>
      </p:sp>
    </p:spTree>
    <p:extLst>
      <p:ext uri="{BB962C8B-B14F-4D97-AF65-F5344CB8AC3E}">
        <p14:creationId xmlns:p14="http://schemas.microsoft.com/office/powerpoint/2010/main" val="125494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Client </a:t>
            </a:r>
            <a:r>
              <a:rPr lang="mr-IN" altLang="en-US" dirty="0"/>
              <a:t>–</a:t>
            </a:r>
            <a:r>
              <a:rPr lang="en-US" altLang="en-US" dirty="0"/>
              <a:t> R</a:t>
            </a:r>
            <a:r>
              <a:rPr lang="en-US" altLang="en-US" sz="3600" dirty="0"/>
              <a:t>equest line</a:t>
            </a:r>
            <a:endParaRPr lang="en-US" alt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628650" y="1620000"/>
            <a:ext cx="7886700" cy="45569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0343" tIns="44379" rIns="90343" bIns="44379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en-US" sz="2000" dirty="0"/>
              <a:t>Client sends a request message to server at a port, 80 by default</a:t>
            </a:r>
          </a:p>
          <a:p>
            <a:pPr>
              <a:lnSpc>
                <a:spcPct val="100000"/>
              </a:lnSpc>
            </a:pPr>
            <a:r>
              <a:rPr lang="en-US" altLang="en-US" sz="2000" dirty="0"/>
              <a:t>The first part of the message is the request line, containing: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A method (HTTP command) such as GET or POST</a:t>
            </a:r>
            <a:br>
              <a:rPr lang="en-US" altLang="en-US" dirty="0"/>
            </a:br>
            <a:r>
              <a:rPr lang="en-US" altLang="en-US" dirty="0"/>
              <a:t>GET </a:t>
            </a:r>
            <a:r>
              <a:rPr lang="mr-IN" altLang="en-US" dirty="0"/>
              <a:t>–</a:t>
            </a:r>
            <a:r>
              <a:rPr lang="en-US" altLang="en-US" dirty="0"/>
              <a:t> request data from a specified resource</a:t>
            </a:r>
            <a:br>
              <a:rPr lang="en-US" altLang="en-US" dirty="0"/>
            </a:br>
            <a:r>
              <a:rPr lang="en-US" altLang="en-US" dirty="0"/>
              <a:t>POST </a:t>
            </a:r>
            <a:r>
              <a:rPr lang="mr-IN" altLang="en-US" dirty="0"/>
              <a:t>–</a:t>
            </a:r>
            <a:r>
              <a:rPr lang="en-US" altLang="en-US" dirty="0"/>
              <a:t> submit data for processing to a specified resource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A document address, and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An HTTP version number</a:t>
            </a:r>
          </a:p>
          <a:p>
            <a:pPr>
              <a:lnSpc>
                <a:spcPct val="100000"/>
              </a:lnSpc>
            </a:pPr>
            <a:r>
              <a:rPr lang="en-US" altLang="en-US" sz="2000" dirty="0"/>
              <a:t>Example: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GET  </a:t>
            </a:r>
            <a:r>
              <a:rPr lang="en-US" altLang="en-US" dirty="0">
                <a:solidFill>
                  <a:schemeClr val="accent2">
                    <a:lumMod val="50000"/>
                  </a:schemeClr>
                </a:solidFill>
              </a:rPr>
              <a:t>/</a:t>
            </a:r>
            <a:r>
              <a:rPr lang="en-US" altLang="en-US" dirty="0" err="1">
                <a:solidFill>
                  <a:schemeClr val="accent2">
                    <a:lumMod val="50000"/>
                  </a:schemeClr>
                </a:solidFill>
              </a:rPr>
              <a:t>index.html</a:t>
            </a:r>
            <a:r>
              <a:rPr lang="en-US" altLang="en-US" dirty="0">
                <a:solidFill>
                  <a:schemeClr val="accent2">
                    <a:lumMod val="50000"/>
                  </a:schemeClr>
                </a:solidFill>
              </a:rPr>
              <a:t>  </a:t>
            </a:r>
            <a:r>
              <a:rPr lang="en-US" altLang="en-US" dirty="0"/>
              <a:t>HTTP/1.0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7116B-364A-AB40-AC10-6D74C9EA9F96}" type="slidenum">
              <a:rPr lang="en-US" altLang="en-US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515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Other methods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628650" y="1627200"/>
            <a:ext cx="7886700" cy="454976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en-US" dirty="0"/>
              <a:t>Other methods beside </a:t>
            </a: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GET</a:t>
            </a:r>
            <a:r>
              <a:rPr lang="en-US" altLang="en-US" dirty="0">
                <a:solidFill>
                  <a:srgbClr val="C00000"/>
                </a:solidFill>
              </a:rPr>
              <a:t> </a:t>
            </a:r>
            <a:r>
              <a:rPr lang="en-US" altLang="en-US" dirty="0"/>
              <a:t>and </a:t>
            </a: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POST</a:t>
            </a:r>
            <a:r>
              <a:rPr lang="en-US" altLang="en-US" dirty="0">
                <a:solidFill>
                  <a:srgbClr val="C00000"/>
                </a:solidFill>
              </a:rPr>
              <a:t> </a:t>
            </a:r>
            <a:r>
              <a:rPr lang="en-US" altLang="en-US" dirty="0"/>
              <a:t>are: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HEAD</a:t>
            </a:r>
            <a:r>
              <a:rPr lang="en-US" altLang="en-US" dirty="0"/>
              <a:t>: Like </a:t>
            </a: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GET</a:t>
            </a:r>
            <a:r>
              <a:rPr lang="en-US" altLang="en-US" dirty="0"/>
              <a:t>, but ask that </a:t>
            </a:r>
            <a:r>
              <a:rPr lang="en-US" altLang="en-US" i="1" dirty="0"/>
              <a:t>only</a:t>
            </a:r>
            <a:r>
              <a:rPr lang="en-US" altLang="en-US" dirty="0"/>
              <a:t> a header be returned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PUT</a:t>
            </a:r>
            <a:r>
              <a:rPr lang="en-US" altLang="en-US" dirty="0"/>
              <a:t>: Request to store the entity-body at the URI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DELETE</a:t>
            </a:r>
            <a:r>
              <a:rPr lang="en-US" altLang="en-US" dirty="0"/>
              <a:t>: Request removal of data at the URI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LINK</a:t>
            </a:r>
            <a:r>
              <a:rPr lang="en-US" altLang="en-US" dirty="0"/>
              <a:t>: Request header information to be associated with a document on the server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UNLINK</a:t>
            </a:r>
            <a:r>
              <a:rPr lang="en-US" altLang="en-US" dirty="0"/>
              <a:t>: Request to undo a </a:t>
            </a: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LINK</a:t>
            </a:r>
            <a:r>
              <a:rPr lang="en-US" altLang="en-US" dirty="0">
                <a:solidFill>
                  <a:srgbClr val="C00000"/>
                </a:solidFill>
              </a:rPr>
              <a:t> </a:t>
            </a:r>
            <a:r>
              <a:rPr lang="en-US" altLang="en-US" dirty="0"/>
              <a:t>request</a:t>
            </a:r>
          </a:p>
          <a:p>
            <a:pPr lvl="1">
              <a:lnSpc>
                <a:spcPct val="120000"/>
              </a:lnSpc>
            </a:pPr>
            <a:r>
              <a:rPr lang="en-US" altLang="en-US" b="1" dirty="0">
                <a:solidFill>
                  <a:srgbClr val="C00000"/>
                </a:solidFill>
                <a:latin typeface="Trebuchet MS" charset="0"/>
              </a:rPr>
              <a:t>OPTIONS</a:t>
            </a:r>
            <a:r>
              <a:rPr lang="en-US" altLang="en-US" dirty="0"/>
              <a:t>: Request information about communications options on the server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olidFill>
                  <a:srgbClr val="C00000"/>
                </a:solidFill>
                <a:latin typeface="Trebuchet MS" charset="0"/>
              </a:rPr>
              <a:t>TRACE</a:t>
            </a:r>
            <a:r>
              <a:rPr lang="en-US" altLang="en-US" dirty="0"/>
              <a:t>: Request that the entity-body be returned as received (used for debugging)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DB8D8-CA3E-4D49-9903-42EFE350A912}" type="slidenum">
              <a:rPr lang="en-US" altLang="en-US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7833741"/>
      </p:ext>
    </p:extLst>
  </p:cSld>
  <p:clrMapOvr>
    <a:masterClrMapping/>
  </p:clrMapOvr>
</p:sld>
</file>

<file path=ppt/theme/theme1.xml><?xml version="1.0" encoding="utf-8"?>
<a:theme xmlns:a="http://schemas.openxmlformats.org/drawingml/2006/main" name="NS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SA" id="{C558B1A3-A158-4F82-B0D0-B1145AE5728F}" vid="{F59CC152-080B-40D0-866E-BC06C98B6805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GreenTreeGround</Template>
  <TotalTime>13075</TotalTime>
  <Words>2487</Words>
  <Application>Microsoft Office PowerPoint</Application>
  <PresentationFormat>On-screen Show (4:3)</PresentationFormat>
  <Paragraphs>432</Paragraphs>
  <Slides>45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4" baseType="lpstr">
      <vt:lpstr>Arial</vt:lpstr>
      <vt:lpstr>Calibri</vt:lpstr>
      <vt:lpstr>Calibri Light</vt:lpstr>
      <vt:lpstr>Tahoma</vt:lpstr>
      <vt:lpstr>Times</vt:lpstr>
      <vt:lpstr>Times New Roman</vt:lpstr>
      <vt:lpstr>Trebuchet MS</vt:lpstr>
      <vt:lpstr>Verdana</vt:lpstr>
      <vt:lpstr>NSA</vt:lpstr>
      <vt:lpstr>IoT Security and Privacy</vt:lpstr>
      <vt:lpstr>Learning Outcomes</vt:lpstr>
      <vt:lpstr>Outline</vt:lpstr>
      <vt:lpstr>HyperText Transfer Protocol (HTTP)</vt:lpstr>
      <vt:lpstr>HTTP messages</vt:lpstr>
      <vt:lpstr>Anatomy of an HTTP Transaction</vt:lpstr>
      <vt:lpstr>Make http request through netcat (nc)</vt:lpstr>
      <vt:lpstr>Client – Request line</vt:lpstr>
      <vt:lpstr>Other methods</vt:lpstr>
      <vt:lpstr>Client – Header information</vt:lpstr>
      <vt:lpstr>Client request headers</vt:lpstr>
      <vt:lpstr>Client – Entity body</vt:lpstr>
      <vt:lpstr>Server – Status line</vt:lpstr>
      <vt:lpstr>Common status codes</vt:lpstr>
      <vt:lpstr>Server – Header information</vt:lpstr>
      <vt:lpstr>Viewing the response</vt:lpstr>
      <vt:lpstr>Server response headers</vt:lpstr>
      <vt:lpstr>Server – Entity body</vt:lpstr>
      <vt:lpstr>HTTP Summary</vt:lpstr>
      <vt:lpstr>Http hacking tools</vt:lpstr>
      <vt:lpstr>mitmproxy</vt:lpstr>
      <vt:lpstr>Outline</vt:lpstr>
      <vt:lpstr>https</vt:lpstr>
      <vt:lpstr>Certificate</vt:lpstr>
      <vt:lpstr>Verifying Certificates</vt:lpstr>
      <vt:lpstr>Certificates: example – Firefox/Tools/Options/Privacy&amp;Security/View Certificates</vt:lpstr>
      <vt:lpstr>Certificate Authorities</vt:lpstr>
      <vt:lpstr>Certificates on the web</vt:lpstr>
      <vt:lpstr>SSL/TLS Review</vt:lpstr>
      <vt:lpstr>Overview of SSL/TLS and HTTPS</vt:lpstr>
      <vt:lpstr>TLS/SSL server certificate [1]</vt:lpstr>
      <vt:lpstr>TLS/SSL client certificate</vt:lpstr>
      <vt:lpstr>Outline</vt:lpstr>
      <vt:lpstr>Issues with HTTP</vt:lpstr>
      <vt:lpstr>WebSocket uses [2]</vt:lpstr>
      <vt:lpstr>WebSocket protocol – client request</vt:lpstr>
      <vt:lpstr>WebSocket protocol – server response</vt:lpstr>
      <vt:lpstr>Outline</vt:lpstr>
      <vt:lpstr>MQTT Introduction</vt:lpstr>
      <vt:lpstr>Messaging Broker System</vt:lpstr>
      <vt:lpstr>Message Brokering Basic Terms</vt:lpstr>
      <vt:lpstr>Message Brokering Basic Terms (Cont’d)</vt:lpstr>
      <vt:lpstr>Why not just use HTTP?</vt:lpstr>
      <vt:lpstr>Representational state transfer (REST) v.s. HTTP</vt:lpstr>
      <vt:lpstr>Reference</vt:lpstr>
    </vt:vector>
  </TitlesOfParts>
  <Company>BIS@DSU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</dc:title>
  <dc:creator>Xinwen Fu</dc:creator>
  <cp:lastModifiedBy>Fu, Xinwen</cp:lastModifiedBy>
  <cp:revision>1584</cp:revision>
  <dcterms:created xsi:type="dcterms:W3CDTF">1995-06-02T21:27:28Z</dcterms:created>
  <dcterms:modified xsi:type="dcterms:W3CDTF">2023-08-10T22:29:12Z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2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2</vt:i4>
  </property>
  <property fmtid="{D5CDD505-2E9C-101B-9397-08002B2CF9AE}" pid="7" name="MailAddress">
    <vt:lpwstr>gong@mcnc.org</vt:lpwstr>
  </property>
  <property fmtid="{D5CDD505-2E9C-101B-9397-08002B2CF9AE}" pid="8" name="HomePage">
    <vt:lpwstr>http://www.mcnc.org</vt:lpwstr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false</vt:bool>
  </property>
  <property fmtid="{D5CDD505-2E9C-101B-9397-08002B2CF9AE}" pid="20" name="NavBtnPos">
    <vt:i4>2</vt:i4>
  </property>
  <property fmtid="{D5CDD505-2E9C-101B-9397-08002B2CF9AE}" pid="21" name="OutputDir">
    <vt:lpwstr>C:\fmg\cs591w</vt:lpwstr>
  </property>
</Properties>
</file>

<file path=docProps/thumbnail.jpeg>
</file>